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6"/>
    <p:sldId id="257" r:id="rId27"/>
    <p:sldId id="258" r:id="rId28"/>
    <p:sldId id="259" r:id="rId29"/>
    <p:sldId id="260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  <p:sldId id="276" r:id="rId46"/>
    <p:sldId id="277" r:id="rId47"/>
    <p:sldId id="278" r:id="rId48"/>
    <p:sldId id="279" r:id="rId49"/>
    <p:sldId id="280" r:id="rId50"/>
    <p:sldId id="281" r:id="rId51"/>
    <p:sldId id="282" r:id="rId52"/>
    <p:sldId id="283" r:id="rId53"/>
    <p:sldId id="284" r:id="rId54"/>
    <p:sldId id="285" r:id="rId55"/>
    <p:sldId id="286" r:id="rId56"/>
    <p:sldId id="287" r:id="rId57"/>
    <p:sldId id="288" r:id="rId58"/>
    <p:sldId id="289" r:id="rId59"/>
    <p:sldId id="290" r:id="rId60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Helveticish" charset="1" panose="020B0604020202020204"/>
      <p:regular r:id="rId10"/>
    </p:embeddedFont>
    <p:embeddedFont>
      <p:font typeface="Helveticish Bold" charset="1" panose="020B0704020202020204"/>
      <p:regular r:id="rId11"/>
    </p:embeddedFont>
    <p:embeddedFont>
      <p:font typeface="Helveticish Italics" charset="1" panose="020B0604020202090204"/>
      <p:regular r:id="rId12"/>
    </p:embeddedFont>
    <p:embeddedFont>
      <p:font typeface="Helveticish Bold Italics" charset="1" panose="020B0704020202090204"/>
      <p:regular r:id="rId13"/>
    </p:embeddedFont>
    <p:embeddedFont>
      <p:font typeface="Paalalabas Wide" charset="1" panose="00000000000000000000"/>
      <p:regular r:id="rId14"/>
    </p:embeddedFont>
    <p:embeddedFont>
      <p:font typeface="Gatwick" charset="1" panose="00000500000000000000"/>
      <p:regular r:id="rId15"/>
    </p:embeddedFont>
    <p:embeddedFont>
      <p:font typeface="Gatwick Bold" charset="1" panose="00000800000000000000"/>
      <p:regular r:id="rId16"/>
    </p:embeddedFont>
    <p:embeddedFont>
      <p:font typeface="Gatwick Extra-Light" charset="1" panose="00000300000000000000"/>
      <p:regular r:id="rId17"/>
    </p:embeddedFont>
    <p:embeddedFont>
      <p:font typeface="Gatwick Light" charset="1" panose="00000400000000000000"/>
      <p:regular r:id="rId18"/>
    </p:embeddedFont>
    <p:embeddedFont>
      <p:font typeface="Gatwick Ultra-Bold" charset="1" panose="00000900000000000000"/>
      <p:regular r:id="rId19"/>
    </p:embeddedFont>
    <p:embeddedFont>
      <p:font typeface="Canva Sans" charset="1" panose="020B0503030501040103"/>
      <p:regular r:id="rId20"/>
    </p:embeddedFont>
    <p:embeddedFont>
      <p:font typeface="Canva Sans Bold" charset="1" panose="020B0803030501040103"/>
      <p:regular r:id="rId21"/>
    </p:embeddedFont>
    <p:embeddedFont>
      <p:font typeface="Canva Sans Italics" charset="1" panose="020B0503030501040103"/>
      <p:regular r:id="rId22"/>
    </p:embeddedFont>
    <p:embeddedFont>
      <p:font typeface="Canva Sans Bold Italics" charset="1" panose="020B0803030501040103"/>
      <p:regular r:id="rId23"/>
    </p:embeddedFont>
    <p:embeddedFont>
      <p:font typeface="Canva Sans Medium" charset="1" panose="020B0603030501040103"/>
      <p:regular r:id="rId24"/>
    </p:embeddedFont>
    <p:embeddedFont>
      <p:font typeface="Canva Sans Medium Italics" charset="1" panose="020B0603030501040103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slides/slide1.xml" Type="http://schemas.openxmlformats.org/officeDocument/2006/relationships/slide"/><Relationship Id="rId27" Target="slides/slide2.xml" Type="http://schemas.openxmlformats.org/officeDocument/2006/relationships/slide"/><Relationship Id="rId28" Target="slides/slide3.xml" Type="http://schemas.openxmlformats.org/officeDocument/2006/relationships/slide"/><Relationship Id="rId29" Target="slides/slide4.xml" Type="http://schemas.openxmlformats.org/officeDocument/2006/relationships/slide"/><Relationship Id="rId3" Target="viewProps.xml" Type="http://schemas.openxmlformats.org/officeDocument/2006/relationships/viewProps"/><Relationship Id="rId30" Target="slides/slide5.xml" Type="http://schemas.openxmlformats.org/officeDocument/2006/relationships/slide"/><Relationship Id="rId31" Target="slides/slide6.xml" Type="http://schemas.openxmlformats.org/officeDocument/2006/relationships/slide"/><Relationship Id="rId32" Target="slides/slide7.xml" Type="http://schemas.openxmlformats.org/officeDocument/2006/relationships/slide"/><Relationship Id="rId33" Target="slides/slide8.xml" Type="http://schemas.openxmlformats.org/officeDocument/2006/relationships/slide"/><Relationship Id="rId34" Target="slides/slide9.xml" Type="http://schemas.openxmlformats.org/officeDocument/2006/relationships/slide"/><Relationship Id="rId35" Target="slides/slide10.xml" Type="http://schemas.openxmlformats.org/officeDocument/2006/relationships/slide"/><Relationship Id="rId36" Target="slides/slide11.xml" Type="http://schemas.openxmlformats.org/officeDocument/2006/relationships/slide"/><Relationship Id="rId37" Target="slides/slide12.xml" Type="http://schemas.openxmlformats.org/officeDocument/2006/relationships/slide"/><Relationship Id="rId38" Target="slides/slide13.xml" Type="http://schemas.openxmlformats.org/officeDocument/2006/relationships/slide"/><Relationship Id="rId39" Target="slides/slide14.xml" Type="http://schemas.openxmlformats.org/officeDocument/2006/relationships/slide"/><Relationship Id="rId4" Target="theme/theme1.xml" Type="http://schemas.openxmlformats.org/officeDocument/2006/relationships/theme"/><Relationship Id="rId40" Target="slides/slide15.xml" Type="http://schemas.openxmlformats.org/officeDocument/2006/relationships/slide"/><Relationship Id="rId41" Target="slides/slide16.xml" Type="http://schemas.openxmlformats.org/officeDocument/2006/relationships/slide"/><Relationship Id="rId42" Target="slides/slide17.xml" Type="http://schemas.openxmlformats.org/officeDocument/2006/relationships/slide"/><Relationship Id="rId43" Target="slides/slide18.xml" Type="http://schemas.openxmlformats.org/officeDocument/2006/relationships/slide"/><Relationship Id="rId44" Target="slides/slide19.xml" Type="http://schemas.openxmlformats.org/officeDocument/2006/relationships/slide"/><Relationship Id="rId45" Target="slides/slide20.xml" Type="http://schemas.openxmlformats.org/officeDocument/2006/relationships/slide"/><Relationship Id="rId46" Target="slides/slide21.xml" Type="http://schemas.openxmlformats.org/officeDocument/2006/relationships/slide"/><Relationship Id="rId47" Target="slides/slide22.xml" Type="http://schemas.openxmlformats.org/officeDocument/2006/relationships/slide"/><Relationship Id="rId48" Target="slides/slide23.xml" Type="http://schemas.openxmlformats.org/officeDocument/2006/relationships/slide"/><Relationship Id="rId49" Target="slides/slide24.xml" Type="http://schemas.openxmlformats.org/officeDocument/2006/relationships/slide"/><Relationship Id="rId5" Target="tableStyles.xml" Type="http://schemas.openxmlformats.org/officeDocument/2006/relationships/tableStyles"/><Relationship Id="rId50" Target="slides/slide25.xml" Type="http://schemas.openxmlformats.org/officeDocument/2006/relationships/slide"/><Relationship Id="rId51" Target="slides/slide26.xml" Type="http://schemas.openxmlformats.org/officeDocument/2006/relationships/slide"/><Relationship Id="rId52" Target="slides/slide27.xml" Type="http://schemas.openxmlformats.org/officeDocument/2006/relationships/slide"/><Relationship Id="rId53" Target="slides/slide28.xml" Type="http://schemas.openxmlformats.org/officeDocument/2006/relationships/slide"/><Relationship Id="rId54" Target="slides/slide29.xml" Type="http://schemas.openxmlformats.org/officeDocument/2006/relationships/slide"/><Relationship Id="rId55" Target="slides/slide30.xml" Type="http://schemas.openxmlformats.org/officeDocument/2006/relationships/slide"/><Relationship Id="rId56" Target="slides/slide31.xml" Type="http://schemas.openxmlformats.org/officeDocument/2006/relationships/slide"/><Relationship Id="rId57" Target="slides/slide32.xml" Type="http://schemas.openxmlformats.org/officeDocument/2006/relationships/slide"/><Relationship Id="rId58" Target="slides/slide33.xml" Type="http://schemas.openxmlformats.org/officeDocument/2006/relationships/slide"/><Relationship Id="rId59" Target="slides/slide34.xml" Type="http://schemas.openxmlformats.org/officeDocument/2006/relationships/slide"/><Relationship Id="rId6" Target="fonts/font6.fntdata" Type="http://schemas.openxmlformats.org/officeDocument/2006/relationships/font"/><Relationship Id="rId60" Target="slides/slide35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23.jpe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pn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Relationship Id="rId6" Target="../media/image35.pn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png" Type="http://schemas.openxmlformats.org/officeDocument/2006/relationships/image"/><Relationship Id="rId4" Target="../media/image38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Relationship Id="rId7" Target="../media/image41.pn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43.png" Type="http://schemas.openxmlformats.org/officeDocument/2006/relationships/image"/><Relationship Id="rId4" Target="../media/image44.png" Type="http://schemas.openxmlformats.org/officeDocument/2006/relationships/image"/><Relationship Id="rId5" Target="../media/image45.pn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png" Type="http://schemas.openxmlformats.org/officeDocument/2006/relationships/image"/><Relationship Id="rId4" Target="../media/image48.pn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png" Type="http://schemas.openxmlformats.org/officeDocument/2006/relationships/image"/><Relationship Id="rId4" Target="../media/image56.png" Type="http://schemas.openxmlformats.org/officeDocument/2006/relationships/image"/><Relationship Id="rId5" Target="../media/image57.png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figma.com/file/4NRUagnExrsSEpfevDS6Ss/cs147-med-fi-revised?type=design&amp;node-id=0%253A1&amp;mode=design&amp;t=txE14q5bgMe2qo58-1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CDFFD8">
                <a:alpha val="100000"/>
              </a:srgbClr>
            </a:gs>
            <a:gs pos="100000">
              <a:srgbClr val="94B9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98269" y="3499715"/>
            <a:ext cx="15091462" cy="2817567"/>
            <a:chOff x="0" y="0"/>
            <a:chExt cx="3974706" cy="7420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974706" cy="742075"/>
            </a:xfrm>
            <a:custGeom>
              <a:avLst/>
              <a:gdLst/>
              <a:ahLst/>
              <a:cxnLst/>
              <a:rect r="r" b="b" t="t" l="l"/>
              <a:pathLst>
                <a:path h="742075" w="3974706">
                  <a:moveTo>
                    <a:pt x="26163" y="0"/>
                  </a:moveTo>
                  <a:lnTo>
                    <a:pt x="3948543" y="0"/>
                  </a:lnTo>
                  <a:cubicBezTo>
                    <a:pt x="3962992" y="0"/>
                    <a:pt x="3974706" y="11714"/>
                    <a:pt x="3974706" y="26163"/>
                  </a:cubicBezTo>
                  <a:lnTo>
                    <a:pt x="3974706" y="715912"/>
                  </a:lnTo>
                  <a:cubicBezTo>
                    <a:pt x="3974706" y="730362"/>
                    <a:pt x="3962992" y="742075"/>
                    <a:pt x="3948543" y="742075"/>
                  </a:cubicBezTo>
                  <a:lnTo>
                    <a:pt x="26163" y="742075"/>
                  </a:lnTo>
                  <a:cubicBezTo>
                    <a:pt x="11714" y="742075"/>
                    <a:pt x="0" y="730362"/>
                    <a:pt x="0" y="715912"/>
                  </a:cubicBezTo>
                  <a:lnTo>
                    <a:pt x="0" y="26163"/>
                  </a:lnTo>
                  <a:cubicBezTo>
                    <a:pt x="0" y="11714"/>
                    <a:pt x="11714" y="0"/>
                    <a:pt x="26163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14300"/>
              <a:ext cx="3974706" cy="856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9061" y="5523822"/>
            <a:ext cx="1179097" cy="1204697"/>
          </a:xfrm>
          <a:custGeom>
            <a:avLst/>
            <a:gdLst/>
            <a:ahLst/>
            <a:cxnLst/>
            <a:rect r="r" b="b" t="t" l="l"/>
            <a:pathLst>
              <a:path h="1204697" w="1179097">
                <a:moveTo>
                  <a:pt x="0" y="0"/>
                </a:moveTo>
                <a:lnTo>
                  <a:pt x="1179098" y="0"/>
                </a:lnTo>
                <a:lnTo>
                  <a:pt x="1179098" y="1204697"/>
                </a:lnTo>
                <a:lnTo>
                  <a:pt x="0" y="1204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21558" y="3790950"/>
            <a:ext cx="14644883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99"/>
              </a:lnSpc>
            </a:pPr>
            <a:r>
              <a:rPr lang="en-US" sz="8499">
                <a:solidFill>
                  <a:srgbClr val="000000"/>
                </a:solidFill>
                <a:latin typeface="Gatwick Bold"/>
              </a:rPr>
              <a:t>CheckUp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876893" y="3274326"/>
            <a:ext cx="1179097" cy="1204697"/>
          </a:xfrm>
          <a:custGeom>
            <a:avLst/>
            <a:gdLst/>
            <a:ahLst/>
            <a:cxnLst/>
            <a:rect r="r" b="b" t="t" l="l"/>
            <a:pathLst>
              <a:path h="1204697" w="1179097">
                <a:moveTo>
                  <a:pt x="0" y="0"/>
                </a:moveTo>
                <a:lnTo>
                  <a:pt x="1179097" y="0"/>
                </a:lnTo>
                <a:lnTo>
                  <a:pt x="1179097" y="1204698"/>
                </a:lnTo>
                <a:lnTo>
                  <a:pt x="0" y="1204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18590">
            <a:off x="1492252" y="1791295"/>
            <a:ext cx="2211814" cy="2253810"/>
          </a:xfrm>
          <a:custGeom>
            <a:avLst/>
            <a:gdLst/>
            <a:ahLst/>
            <a:cxnLst/>
            <a:rect r="r" b="b" t="t" l="l"/>
            <a:pathLst>
              <a:path h="2253810" w="2211814">
                <a:moveTo>
                  <a:pt x="0" y="0"/>
                </a:moveTo>
                <a:lnTo>
                  <a:pt x="2211814" y="0"/>
                </a:lnTo>
                <a:lnTo>
                  <a:pt x="2211814" y="2253811"/>
                </a:lnTo>
                <a:lnTo>
                  <a:pt x="0" y="22538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21558" y="5316162"/>
            <a:ext cx="14644883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Gatwick"/>
              </a:rPr>
              <a:t>Medium-fi Prototype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88705" y="933450"/>
            <a:ext cx="6910589" cy="559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000000"/>
                </a:solidFill>
                <a:latin typeface="Gatwick"/>
              </a:rPr>
              <a:t>CS 147 AUT 2023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622797" y="8999220"/>
            <a:ext cx="6976498" cy="46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0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Gatwick"/>
              </a:rPr>
              <a:t>Abbie, Delali, Susan, Angela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952500"/>
            <a:ext cx="5059131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Roadmap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341341" y="3751775"/>
            <a:ext cx="1952185" cy="391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Gatwick Bold"/>
              </a:rPr>
              <a:t>Value Prop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407191" y="3428433"/>
            <a:ext cx="704854" cy="1094995"/>
            <a:chOff x="0" y="0"/>
            <a:chExt cx="185641" cy="2883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1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165487" y="3389825"/>
            <a:ext cx="1952185" cy="1115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Gatwick Bold"/>
              </a:rPr>
              <a:t>Problem  Solution Overview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222508" y="3428433"/>
            <a:ext cx="714379" cy="1094995"/>
            <a:chOff x="0" y="0"/>
            <a:chExt cx="188149" cy="28839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8149" cy="288394"/>
            </a:xfrm>
            <a:custGeom>
              <a:avLst/>
              <a:gdLst/>
              <a:ahLst/>
              <a:cxnLst/>
              <a:rect r="r" b="b" t="t" l="l"/>
              <a:pathLst>
                <a:path h="288394" w="188149">
                  <a:moveTo>
                    <a:pt x="94075" y="0"/>
                  </a:moveTo>
                  <a:lnTo>
                    <a:pt x="94075" y="0"/>
                  </a:lnTo>
                  <a:cubicBezTo>
                    <a:pt x="146031" y="0"/>
                    <a:pt x="188149" y="42119"/>
                    <a:pt x="188149" y="94075"/>
                  </a:cubicBezTo>
                  <a:lnTo>
                    <a:pt x="188149" y="194319"/>
                  </a:lnTo>
                  <a:cubicBezTo>
                    <a:pt x="188149" y="219269"/>
                    <a:pt x="178238" y="243197"/>
                    <a:pt x="160595" y="260840"/>
                  </a:cubicBezTo>
                  <a:cubicBezTo>
                    <a:pt x="142953" y="278482"/>
                    <a:pt x="119025" y="288394"/>
                    <a:pt x="94075" y="288394"/>
                  </a:cubicBezTo>
                  <a:lnTo>
                    <a:pt x="94075" y="288394"/>
                  </a:lnTo>
                  <a:cubicBezTo>
                    <a:pt x="69124" y="288394"/>
                    <a:pt x="45196" y="278482"/>
                    <a:pt x="27554" y="260840"/>
                  </a:cubicBezTo>
                  <a:cubicBezTo>
                    <a:pt x="9911" y="243197"/>
                    <a:pt x="0" y="219269"/>
                    <a:pt x="0" y="194319"/>
                  </a:cubicBezTo>
                  <a:lnTo>
                    <a:pt x="0" y="94075"/>
                  </a:lnTo>
                  <a:cubicBezTo>
                    <a:pt x="0" y="69124"/>
                    <a:pt x="9911" y="45196"/>
                    <a:pt x="27554" y="27554"/>
                  </a:cubicBezTo>
                  <a:cubicBezTo>
                    <a:pt x="45196" y="9911"/>
                    <a:pt x="69124" y="0"/>
                    <a:pt x="94075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00025"/>
              <a:ext cx="188149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2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307060" y="3615106"/>
            <a:ext cx="1952185" cy="753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Gatwick Bold"/>
              </a:rPr>
              <a:t>Values In Design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373606" y="3387512"/>
            <a:ext cx="704854" cy="1094995"/>
            <a:chOff x="0" y="0"/>
            <a:chExt cx="185641" cy="28839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3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2349310" y="6034006"/>
            <a:ext cx="1952185" cy="753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Gatwick Bold"/>
              </a:rPr>
              <a:t>Usability Goals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407191" y="5891639"/>
            <a:ext cx="781749" cy="1094995"/>
            <a:chOff x="0" y="0"/>
            <a:chExt cx="205893" cy="28839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5893" cy="288394"/>
            </a:xfrm>
            <a:custGeom>
              <a:avLst/>
              <a:gdLst/>
              <a:ahLst/>
              <a:cxnLst/>
              <a:rect r="r" b="b" t="t" l="l"/>
              <a:pathLst>
                <a:path h="288394" w="205893">
                  <a:moveTo>
                    <a:pt x="102946" y="0"/>
                  </a:moveTo>
                  <a:lnTo>
                    <a:pt x="102946" y="0"/>
                  </a:lnTo>
                  <a:cubicBezTo>
                    <a:pt x="130249" y="0"/>
                    <a:pt x="156434" y="10846"/>
                    <a:pt x="175741" y="30152"/>
                  </a:cubicBezTo>
                  <a:cubicBezTo>
                    <a:pt x="195047" y="49459"/>
                    <a:pt x="205893" y="75643"/>
                    <a:pt x="205893" y="102946"/>
                  </a:cubicBezTo>
                  <a:lnTo>
                    <a:pt x="205893" y="185447"/>
                  </a:lnTo>
                  <a:cubicBezTo>
                    <a:pt x="205893" y="242303"/>
                    <a:pt x="159802" y="288394"/>
                    <a:pt x="102946" y="288394"/>
                  </a:cubicBezTo>
                  <a:lnTo>
                    <a:pt x="102946" y="288394"/>
                  </a:lnTo>
                  <a:cubicBezTo>
                    <a:pt x="75643" y="288394"/>
                    <a:pt x="49459" y="277547"/>
                    <a:pt x="30152" y="258241"/>
                  </a:cubicBezTo>
                  <a:cubicBezTo>
                    <a:pt x="10846" y="238935"/>
                    <a:pt x="0" y="212750"/>
                    <a:pt x="0" y="185447"/>
                  </a:cubicBezTo>
                  <a:lnTo>
                    <a:pt x="0" y="102946"/>
                  </a:lnTo>
                  <a:cubicBezTo>
                    <a:pt x="0" y="46091"/>
                    <a:pt x="46091" y="0"/>
                    <a:pt x="102946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200025"/>
              <a:ext cx="205893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5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6154597" y="5871574"/>
            <a:ext cx="1952185" cy="1115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Gatwick Bold"/>
              </a:rPr>
              <a:t>Revised Interface Sketches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5171729" y="5891639"/>
            <a:ext cx="704854" cy="1094995"/>
            <a:chOff x="0" y="0"/>
            <a:chExt cx="185641" cy="28839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6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3724917" y="3472738"/>
            <a:ext cx="705549" cy="1094995"/>
            <a:chOff x="0" y="0"/>
            <a:chExt cx="185824" cy="28839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85824" cy="288394"/>
            </a:xfrm>
            <a:custGeom>
              <a:avLst/>
              <a:gdLst/>
              <a:ahLst/>
              <a:cxnLst/>
              <a:rect r="r" b="b" t="t" l="l"/>
              <a:pathLst>
                <a:path h="288394" w="185824">
                  <a:moveTo>
                    <a:pt x="92912" y="0"/>
                  </a:moveTo>
                  <a:lnTo>
                    <a:pt x="92912" y="0"/>
                  </a:lnTo>
                  <a:cubicBezTo>
                    <a:pt x="117554" y="0"/>
                    <a:pt x="141186" y="9789"/>
                    <a:pt x="158610" y="27213"/>
                  </a:cubicBezTo>
                  <a:cubicBezTo>
                    <a:pt x="176035" y="44638"/>
                    <a:pt x="185824" y="68270"/>
                    <a:pt x="185824" y="92912"/>
                  </a:cubicBezTo>
                  <a:lnTo>
                    <a:pt x="185824" y="195482"/>
                  </a:lnTo>
                  <a:cubicBezTo>
                    <a:pt x="185824" y="246796"/>
                    <a:pt x="144226" y="288394"/>
                    <a:pt x="92912" y="288394"/>
                  </a:cubicBezTo>
                  <a:lnTo>
                    <a:pt x="92912" y="288394"/>
                  </a:lnTo>
                  <a:cubicBezTo>
                    <a:pt x="68270" y="288394"/>
                    <a:pt x="44638" y="278605"/>
                    <a:pt x="27213" y="261180"/>
                  </a:cubicBezTo>
                  <a:cubicBezTo>
                    <a:pt x="9789" y="243756"/>
                    <a:pt x="0" y="220124"/>
                    <a:pt x="0" y="195482"/>
                  </a:cubicBezTo>
                  <a:lnTo>
                    <a:pt x="0" y="92912"/>
                  </a:lnTo>
                  <a:cubicBezTo>
                    <a:pt x="0" y="41598"/>
                    <a:pt x="41598" y="0"/>
                    <a:pt x="92912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200025"/>
              <a:ext cx="185824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4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4637313" y="3796081"/>
            <a:ext cx="1952185" cy="391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Gatwick Bold"/>
              </a:rPr>
              <a:t>Tasks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296170" y="5871574"/>
            <a:ext cx="1952185" cy="1115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Gatwick Bold"/>
              </a:rPr>
              <a:t>Medium-Fi Task Flows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9313302" y="5891639"/>
            <a:ext cx="704854" cy="1094995"/>
            <a:chOff x="0" y="0"/>
            <a:chExt cx="185641" cy="288394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7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4514415" y="5912495"/>
            <a:ext cx="1958994" cy="1115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59"/>
              </a:lnSpc>
            </a:pPr>
            <a:r>
              <a:rPr lang="en-US" sz="2199">
                <a:solidFill>
                  <a:srgbClr val="000000"/>
                </a:solidFill>
                <a:latin typeface="Gatwick Bold"/>
              </a:rPr>
              <a:t>Prototype</a:t>
            </a:r>
          </a:p>
          <a:p>
            <a:pPr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Gatwick Bold"/>
              </a:rPr>
              <a:t>Implementation 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13647636" y="5932560"/>
            <a:ext cx="704854" cy="1094995"/>
            <a:chOff x="0" y="0"/>
            <a:chExt cx="185641" cy="28839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8</a:t>
              </a: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8117672" y="8503848"/>
            <a:ext cx="2987977" cy="391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Gatwick Bold"/>
              </a:rPr>
              <a:t>Link to Figma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7180540" y="8180505"/>
            <a:ext cx="704854" cy="1094995"/>
            <a:chOff x="0" y="0"/>
            <a:chExt cx="185641" cy="288394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9</a:t>
              </a:r>
            </a:p>
          </p:txBody>
        </p:sp>
      </p:grpSp>
      <p:sp>
        <p:nvSpPr>
          <p:cNvPr name="Freeform 39" id="39"/>
          <p:cNvSpPr/>
          <p:nvPr/>
        </p:nvSpPr>
        <p:spPr>
          <a:xfrm flipH="false" flipV="false" rot="0">
            <a:off x="6203696" y="542721"/>
            <a:ext cx="1681698" cy="1713629"/>
          </a:xfrm>
          <a:custGeom>
            <a:avLst/>
            <a:gdLst/>
            <a:ahLst/>
            <a:cxnLst/>
            <a:rect r="r" b="b" t="t" l="l"/>
            <a:pathLst>
              <a:path h="1713629" w="1681698">
                <a:moveTo>
                  <a:pt x="0" y="0"/>
                </a:moveTo>
                <a:lnTo>
                  <a:pt x="1681698" y="0"/>
                </a:lnTo>
                <a:lnTo>
                  <a:pt x="1681698" y="1713629"/>
                </a:lnTo>
                <a:lnTo>
                  <a:pt x="0" y="1713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CDFFD8">
                <a:alpha val="100000"/>
              </a:srgbClr>
            </a:gs>
            <a:gs pos="100000">
              <a:srgbClr val="BAD2FF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33577" y="7404021"/>
            <a:ext cx="8857044" cy="575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Gatwick"/>
              </a:rPr>
              <a:t>Care on your calendar.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685600" y="5662706"/>
            <a:ext cx="4797938" cy="1486634"/>
            <a:chOff x="0" y="0"/>
            <a:chExt cx="6397250" cy="1982178"/>
          </a:xfrm>
        </p:grpSpPr>
        <p:sp>
          <p:nvSpPr>
            <p:cNvPr name="Freeform 4" id="4"/>
            <p:cNvSpPr/>
            <p:nvPr/>
          </p:nvSpPr>
          <p:spPr>
            <a:xfrm flipH="false" flipV="false" rot="-5400000">
              <a:off x="4924967" y="182419"/>
              <a:ext cx="752241" cy="387404"/>
            </a:xfrm>
            <a:custGeom>
              <a:avLst/>
              <a:gdLst/>
              <a:ahLst/>
              <a:cxnLst/>
              <a:rect r="r" b="b" t="t" l="l"/>
              <a:pathLst>
                <a:path h="387404" w="752241">
                  <a:moveTo>
                    <a:pt x="0" y="0"/>
                  </a:moveTo>
                  <a:lnTo>
                    <a:pt x="752241" y="0"/>
                  </a:lnTo>
                  <a:lnTo>
                    <a:pt x="752241" y="387404"/>
                  </a:lnTo>
                  <a:lnTo>
                    <a:pt x="0" y="387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0" y="-13997"/>
              <a:ext cx="6397250" cy="19961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2549"/>
                </a:lnSpc>
                <a:spcBef>
                  <a:spcPct val="0"/>
                </a:spcBef>
              </a:pPr>
              <a:r>
                <a:rPr lang="en-US" sz="8964">
                  <a:solidFill>
                    <a:srgbClr val="102741"/>
                  </a:solidFill>
                  <a:latin typeface="Paalalabas Wide"/>
                </a:rPr>
                <a:t>CHECKUP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858857" y="2157927"/>
            <a:ext cx="4743544" cy="3372228"/>
          </a:xfrm>
          <a:custGeom>
            <a:avLst/>
            <a:gdLst/>
            <a:ahLst/>
            <a:cxnLst/>
            <a:rect r="r" b="b" t="t" l="l"/>
            <a:pathLst>
              <a:path h="3372228" w="4743544">
                <a:moveTo>
                  <a:pt x="0" y="0"/>
                </a:moveTo>
                <a:lnTo>
                  <a:pt x="4743543" y="0"/>
                </a:lnTo>
                <a:lnTo>
                  <a:pt x="4743543" y="3372228"/>
                </a:lnTo>
                <a:lnTo>
                  <a:pt x="0" y="33722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CDFFD8">
                <a:alpha val="100000"/>
              </a:srgbClr>
            </a:gs>
            <a:gs pos="100000">
              <a:srgbClr val="BAD2FF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272003" y="6031399"/>
            <a:ext cx="5072331" cy="3050587"/>
            <a:chOff x="0" y="0"/>
            <a:chExt cx="1335923" cy="8034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35923" cy="803447"/>
            </a:xfrm>
            <a:custGeom>
              <a:avLst/>
              <a:gdLst/>
              <a:ahLst/>
              <a:cxnLst/>
              <a:rect r="r" b="b" t="t" l="l"/>
              <a:pathLst>
                <a:path h="803447" w="1335923">
                  <a:moveTo>
                    <a:pt x="77842" y="0"/>
                  </a:moveTo>
                  <a:lnTo>
                    <a:pt x="1258081" y="0"/>
                  </a:lnTo>
                  <a:cubicBezTo>
                    <a:pt x="1278726" y="0"/>
                    <a:pt x="1298525" y="8201"/>
                    <a:pt x="1313123" y="22799"/>
                  </a:cubicBezTo>
                  <a:cubicBezTo>
                    <a:pt x="1327721" y="37397"/>
                    <a:pt x="1335923" y="57197"/>
                    <a:pt x="1335923" y="77842"/>
                  </a:cubicBezTo>
                  <a:lnTo>
                    <a:pt x="1335923" y="725605"/>
                  </a:lnTo>
                  <a:cubicBezTo>
                    <a:pt x="1335923" y="746250"/>
                    <a:pt x="1327721" y="766049"/>
                    <a:pt x="1313123" y="780648"/>
                  </a:cubicBezTo>
                  <a:cubicBezTo>
                    <a:pt x="1298525" y="795246"/>
                    <a:pt x="1278726" y="803447"/>
                    <a:pt x="1258081" y="803447"/>
                  </a:cubicBezTo>
                  <a:lnTo>
                    <a:pt x="77842" y="803447"/>
                  </a:lnTo>
                  <a:cubicBezTo>
                    <a:pt x="57197" y="803447"/>
                    <a:pt x="37397" y="795246"/>
                    <a:pt x="22799" y="780648"/>
                  </a:cubicBezTo>
                  <a:cubicBezTo>
                    <a:pt x="8201" y="766049"/>
                    <a:pt x="0" y="746250"/>
                    <a:pt x="0" y="725605"/>
                  </a:cubicBezTo>
                  <a:lnTo>
                    <a:pt x="0" y="77842"/>
                  </a:lnTo>
                  <a:cubicBezTo>
                    <a:pt x="0" y="57197"/>
                    <a:pt x="8201" y="37397"/>
                    <a:pt x="22799" y="22799"/>
                  </a:cubicBezTo>
                  <a:cubicBezTo>
                    <a:pt x="37397" y="8201"/>
                    <a:pt x="57197" y="0"/>
                    <a:pt x="7784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47650"/>
              <a:ext cx="1335923" cy="10510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0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943666" y="6031399"/>
            <a:ext cx="5072331" cy="3050587"/>
            <a:chOff x="0" y="0"/>
            <a:chExt cx="1335923" cy="80344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35923" cy="803447"/>
            </a:xfrm>
            <a:custGeom>
              <a:avLst/>
              <a:gdLst/>
              <a:ahLst/>
              <a:cxnLst/>
              <a:rect r="r" b="b" t="t" l="l"/>
              <a:pathLst>
                <a:path h="803447" w="1335923">
                  <a:moveTo>
                    <a:pt x="77842" y="0"/>
                  </a:moveTo>
                  <a:lnTo>
                    <a:pt x="1258081" y="0"/>
                  </a:lnTo>
                  <a:cubicBezTo>
                    <a:pt x="1278726" y="0"/>
                    <a:pt x="1298525" y="8201"/>
                    <a:pt x="1313123" y="22799"/>
                  </a:cubicBezTo>
                  <a:cubicBezTo>
                    <a:pt x="1327721" y="37397"/>
                    <a:pt x="1335923" y="57197"/>
                    <a:pt x="1335923" y="77842"/>
                  </a:cubicBezTo>
                  <a:lnTo>
                    <a:pt x="1335923" y="725605"/>
                  </a:lnTo>
                  <a:cubicBezTo>
                    <a:pt x="1335923" y="746250"/>
                    <a:pt x="1327721" y="766049"/>
                    <a:pt x="1313123" y="780648"/>
                  </a:cubicBezTo>
                  <a:cubicBezTo>
                    <a:pt x="1298525" y="795246"/>
                    <a:pt x="1278726" y="803447"/>
                    <a:pt x="1258081" y="803447"/>
                  </a:cubicBezTo>
                  <a:lnTo>
                    <a:pt x="77842" y="803447"/>
                  </a:lnTo>
                  <a:cubicBezTo>
                    <a:pt x="57197" y="803447"/>
                    <a:pt x="37397" y="795246"/>
                    <a:pt x="22799" y="780648"/>
                  </a:cubicBezTo>
                  <a:cubicBezTo>
                    <a:pt x="8201" y="766049"/>
                    <a:pt x="0" y="746250"/>
                    <a:pt x="0" y="725605"/>
                  </a:cubicBezTo>
                  <a:lnTo>
                    <a:pt x="0" y="77842"/>
                  </a:lnTo>
                  <a:cubicBezTo>
                    <a:pt x="0" y="57197"/>
                    <a:pt x="8201" y="37397"/>
                    <a:pt x="22799" y="22799"/>
                  </a:cubicBezTo>
                  <a:cubicBezTo>
                    <a:pt x="37397" y="8201"/>
                    <a:pt x="57197" y="0"/>
                    <a:pt x="7784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47650"/>
              <a:ext cx="1335923" cy="10510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0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272003" y="4212166"/>
            <a:ext cx="5072331" cy="1442295"/>
            <a:chOff x="0" y="0"/>
            <a:chExt cx="1335923" cy="37986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35923" cy="379864"/>
            </a:xfrm>
            <a:custGeom>
              <a:avLst/>
              <a:gdLst/>
              <a:ahLst/>
              <a:cxnLst/>
              <a:rect r="r" b="b" t="t" l="l"/>
              <a:pathLst>
                <a:path h="379864" w="1335923">
                  <a:moveTo>
                    <a:pt x="77842" y="0"/>
                  </a:moveTo>
                  <a:lnTo>
                    <a:pt x="1258081" y="0"/>
                  </a:lnTo>
                  <a:cubicBezTo>
                    <a:pt x="1278726" y="0"/>
                    <a:pt x="1298525" y="8201"/>
                    <a:pt x="1313123" y="22799"/>
                  </a:cubicBezTo>
                  <a:cubicBezTo>
                    <a:pt x="1327721" y="37397"/>
                    <a:pt x="1335923" y="57197"/>
                    <a:pt x="1335923" y="77842"/>
                  </a:cubicBezTo>
                  <a:lnTo>
                    <a:pt x="1335923" y="302022"/>
                  </a:lnTo>
                  <a:cubicBezTo>
                    <a:pt x="1335923" y="322667"/>
                    <a:pt x="1327721" y="342466"/>
                    <a:pt x="1313123" y="357064"/>
                  </a:cubicBezTo>
                  <a:cubicBezTo>
                    <a:pt x="1298525" y="371663"/>
                    <a:pt x="1278726" y="379864"/>
                    <a:pt x="1258081" y="379864"/>
                  </a:cubicBezTo>
                  <a:lnTo>
                    <a:pt x="77842" y="379864"/>
                  </a:lnTo>
                  <a:cubicBezTo>
                    <a:pt x="57197" y="379864"/>
                    <a:pt x="37397" y="371663"/>
                    <a:pt x="22799" y="357064"/>
                  </a:cubicBezTo>
                  <a:cubicBezTo>
                    <a:pt x="8201" y="342466"/>
                    <a:pt x="0" y="322667"/>
                    <a:pt x="0" y="302022"/>
                  </a:cubicBezTo>
                  <a:lnTo>
                    <a:pt x="0" y="77842"/>
                  </a:lnTo>
                  <a:cubicBezTo>
                    <a:pt x="0" y="57197"/>
                    <a:pt x="8201" y="37397"/>
                    <a:pt x="22799" y="22799"/>
                  </a:cubicBezTo>
                  <a:cubicBezTo>
                    <a:pt x="37397" y="8201"/>
                    <a:pt x="57197" y="0"/>
                    <a:pt x="77842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47650"/>
              <a:ext cx="1335923" cy="6275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000"/>
                </a:lnSpc>
              </a:pPr>
              <a:r>
                <a:rPr lang="en-US" sz="6000">
                  <a:solidFill>
                    <a:srgbClr val="000000"/>
                  </a:solidFill>
                  <a:latin typeface="Gatwick"/>
                </a:rPr>
                <a:t>Problem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943666" y="4212166"/>
            <a:ext cx="5072331" cy="1442295"/>
            <a:chOff x="0" y="0"/>
            <a:chExt cx="1335923" cy="37986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35923" cy="379864"/>
            </a:xfrm>
            <a:custGeom>
              <a:avLst/>
              <a:gdLst/>
              <a:ahLst/>
              <a:cxnLst/>
              <a:rect r="r" b="b" t="t" l="l"/>
              <a:pathLst>
                <a:path h="379864" w="1335923">
                  <a:moveTo>
                    <a:pt x="77842" y="0"/>
                  </a:moveTo>
                  <a:lnTo>
                    <a:pt x="1258081" y="0"/>
                  </a:lnTo>
                  <a:cubicBezTo>
                    <a:pt x="1278726" y="0"/>
                    <a:pt x="1298525" y="8201"/>
                    <a:pt x="1313123" y="22799"/>
                  </a:cubicBezTo>
                  <a:cubicBezTo>
                    <a:pt x="1327721" y="37397"/>
                    <a:pt x="1335923" y="57197"/>
                    <a:pt x="1335923" y="77842"/>
                  </a:cubicBezTo>
                  <a:lnTo>
                    <a:pt x="1335923" y="302022"/>
                  </a:lnTo>
                  <a:cubicBezTo>
                    <a:pt x="1335923" y="322667"/>
                    <a:pt x="1327721" y="342466"/>
                    <a:pt x="1313123" y="357064"/>
                  </a:cubicBezTo>
                  <a:cubicBezTo>
                    <a:pt x="1298525" y="371663"/>
                    <a:pt x="1278726" y="379864"/>
                    <a:pt x="1258081" y="379864"/>
                  </a:cubicBezTo>
                  <a:lnTo>
                    <a:pt x="77842" y="379864"/>
                  </a:lnTo>
                  <a:cubicBezTo>
                    <a:pt x="57197" y="379864"/>
                    <a:pt x="37397" y="371663"/>
                    <a:pt x="22799" y="357064"/>
                  </a:cubicBezTo>
                  <a:cubicBezTo>
                    <a:pt x="8201" y="342466"/>
                    <a:pt x="0" y="322667"/>
                    <a:pt x="0" y="302022"/>
                  </a:cubicBezTo>
                  <a:lnTo>
                    <a:pt x="0" y="77842"/>
                  </a:lnTo>
                  <a:cubicBezTo>
                    <a:pt x="0" y="57197"/>
                    <a:pt x="8201" y="37397"/>
                    <a:pt x="22799" y="22799"/>
                  </a:cubicBezTo>
                  <a:cubicBezTo>
                    <a:pt x="37397" y="8201"/>
                    <a:pt x="57197" y="0"/>
                    <a:pt x="77842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47650"/>
              <a:ext cx="1335923" cy="6275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000"/>
                </a:lnSpc>
              </a:pPr>
              <a:r>
                <a:rPr lang="en-US" sz="6000">
                  <a:solidFill>
                    <a:srgbClr val="000000"/>
                  </a:solidFill>
                  <a:latin typeface="Gatwick"/>
                </a:rPr>
                <a:t>Solution</a:t>
              </a:r>
            </a:p>
          </p:txBody>
        </p:sp>
      </p:grpSp>
      <p:sp>
        <p:nvSpPr>
          <p:cNvPr name="AutoShape 14" id="14"/>
          <p:cNvSpPr/>
          <p:nvPr/>
        </p:nvSpPr>
        <p:spPr>
          <a:xfrm>
            <a:off x="-198375" y="3256075"/>
            <a:ext cx="1868475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" id="15"/>
          <p:cNvSpPr txBox="true"/>
          <p:nvPr/>
        </p:nvSpPr>
        <p:spPr>
          <a:xfrm rot="0">
            <a:off x="1028700" y="1455850"/>
            <a:ext cx="16230600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000000"/>
                </a:solidFill>
                <a:latin typeface="Gatwick Bold"/>
              </a:rPr>
              <a:t>Our Value Proposition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684439" y="6246688"/>
            <a:ext cx="4247459" cy="2200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Gatwick"/>
              </a:rPr>
              <a:t>Too many students and working adults </a:t>
            </a:r>
            <a:r>
              <a:rPr lang="en-US" sz="2199">
                <a:solidFill>
                  <a:srgbClr val="000000"/>
                </a:solidFill>
                <a:latin typeface="Gatwick Bold"/>
              </a:rPr>
              <a:t>forgo</a:t>
            </a:r>
            <a:r>
              <a:rPr lang="en-US" sz="2199">
                <a:solidFill>
                  <a:srgbClr val="000000"/>
                </a:solidFill>
                <a:latin typeface="Gatwick"/>
              </a:rPr>
              <a:t> seeking routine medical care because of </a:t>
            </a:r>
            <a:r>
              <a:rPr lang="en-US" sz="2199">
                <a:solidFill>
                  <a:srgbClr val="000000"/>
                </a:solidFill>
                <a:latin typeface="Gatwick Bold"/>
              </a:rPr>
              <a:t>friction in finding and scheduling</a:t>
            </a:r>
            <a:r>
              <a:rPr lang="en-US" sz="2199">
                <a:solidFill>
                  <a:srgbClr val="000000"/>
                </a:solidFill>
                <a:latin typeface="Gatwick"/>
              </a:rPr>
              <a:t> that care.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356102" y="6246688"/>
            <a:ext cx="4247459" cy="2562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Gatwick"/>
              </a:rPr>
              <a:t>CheckUp is a digital assistant that </a:t>
            </a:r>
            <a:r>
              <a:rPr lang="en-US" sz="2199">
                <a:solidFill>
                  <a:srgbClr val="000000"/>
                </a:solidFill>
                <a:latin typeface="Gatwick Bold"/>
              </a:rPr>
              <a:t>seamlessly</a:t>
            </a:r>
            <a:r>
              <a:rPr lang="en-US" sz="2199">
                <a:solidFill>
                  <a:srgbClr val="000000"/>
                </a:solidFill>
                <a:latin typeface="Gatwick"/>
              </a:rPr>
              <a:t> </a:t>
            </a:r>
            <a:r>
              <a:rPr lang="en-US" sz="2199">
                <a:solidFill>
                  <a:srgbClr val="000000"/>
                </a:solidFill>
                <a:latin typeface="Gatwick Bold"/>
              </a:rPr>
              <a:t>syncs</a:t>
            </a:r>
            <a:r>
              <a:rPr lang="en-US" sz="2199">
                <a:solidFill>
                  <a:srgbClr val="000000"/>
                </a:solidFill>
                <a:latin typeface="Gatwick"/>
              </a:rPr>
              <a:t> with your calendar and </a:t>
            </a:r>
            <a:r>
              <a:rPr lang="en-US" sz="2199">
                <a:solidFill>
                  <a:srgbClr val="000000"/>
                </a:solidFill>
                <a:latin typeface="Gatwick Bold"/>
              </a:rPr>
              <a:t>recommends care</a:t>
            </a:r>
            <a:r>
              <a:rPr lang="en-US" sz="2199">
                <a:solidFill>
                  <a:srgbClr val="000000"/>
                </a:solidFill>
                <a:latin typeface="Gatwick"/>
              </a:rPr>
              <a:t> that fits right into your schedule.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CDFFD8">
                <a:alpha val="100000"/>
              </a:srgbClr>
            </a:gs>
            <a:gs pos="100000">
              <a:srgbClr val="BAD2FF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-198375" y="2565970"/>
            <a:ext cx="1868475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5729508" y="3338673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1433" y="3410954"/>
            <a:ext cx="1787774" cy="1898216"/>
          </a:xfrm>
          <a:custGeom>
            <a:avLst/>
            <a:gdLst/>
            <a:ahLst/>
            <a:cxnLst/>
            <a:rect r="r" b="b" t="t" l="l"/>
            <a:pathLst>
              <a:path h="1898216" w="1787774">
                <a:moveTo>
                  <a:pt x="0" y="0"/>
                </a:moveTo>
                <a:lnTo>
                  <a:pt x="1787775" y="0"/>
                </a:lnTo>
                <a:lnTo>
                  <a:pt x="1787775" y="1898216"/>
                </a:lnTo>
                <a:lnTo>
                  <a:pt x="0" y="18982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91572" y="3251770"/>
            <a:ext cx="2093619" cy="2144302"/>
          </a:xfrm>
          <a:custGeom>
            <a:avLst/>
            <a:gdLst/>
            <a:ahLst/>
            <a:cxnLst/>
            <a:rect r="r" b="b" t="t" l="l"/>
            <a:pathLst>
              <a:path h="2144302" w="2093619">
                <a:moveTo>
                  <a:pt x="0" y="0"/>
                </a:moveTo>
                <a:lnTo>
                  <a:pt x="2093618" y="0"/>
                </a:lnTo>
                <a:lnTo>
                  <a:pt x="2093618" y="2144303"/>
                </a:lnTo>
                <a:lnTo>
                  <a:pt x="0" y="21443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489855" y="3269133"/>
            <a:ext cx="2055454" cy="2040038"/>
          </a:xfrm>
          <a:custGeom>
            <a:avLst/>
            <a:gdLst/>
            <a:ahLst/>
            <a:cxnLst/>
            <a:rect r="r" b="b" t="t" l="l"/>
            <a:pathLst>
              <a:path h="2040038" w="2055454">
                <a:moveTo>
                  <a:pt x="0" y="0"/>
                </a:moveTo>
                <a:lnTo>
                  <a:pt x="2055453" y="0"/>
                </a:lnTo>
                <a:lnTo>
                  <a:pt x="2055453" y="2040037"/>
                </a:lnTo>
                <a:lnTo>
                  <a:pt x="0" y="20400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63348" y="532436"/>
            <a:ext cx="13361304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000000"/>
                </a:solidFill>
                <a:latin typeface="Gatwick Bold"/>
              </a:rPr>
              <a:t>Values in Design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26221" y="1678240"/>
            <a:ext cx="12035559" cy="421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9"/>
              </a:lnSpc>
            </a:pPr>
            <a:r>
              <a:rPr lang="en-US" sz="2199">
                <a:solidFill>
                  <a:srgbClr val="000000"/>
                </a:solidFill>
                <a:latin typeface="Gatwick"/>
              </a:rPr>
              <a:t>Values we want to encode in our project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072192" y="5769240"/>
            <a:ext cx="3509309" cy="2591128"/>
            <a:chOff x="0" y="0"/>
            <a:chExt cx="4679079" cy="3454838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609403"/>
              <a:ext cx="4679079" cy="28454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449"/>
                </a:lnSpc>
              </a:pPr>
              <a:r>
                <a:rPr lang="en-US" sz="2299">
                  <a:solidFill>
                    <a:srgbClr val="000000"/>
                  </a:solidFill>
                  <a:latin typeface="Gatwick"/>
                </a:rPr>
                <a:t>Users should be able to </a:t>
              </a:r>
              <a:r>
                <a:rPr lang="en-US" sz="2299">
                  <a:solidFill>
                    <a:srgbClr val="000000"/>
                  </a:solidFill>
                  <a:latin typeface="Gatwick Bold"/>
                </a:rPr>
                <a:t>easily understand </a:t>
              </a:r>
              <a:r>
                <a:rPr lang="en-US" sz="2299">
                  <a:solidFill>
                    <a:srgbClr val="000000"/>
                  </a:solidFill>
                  <a:latin typeface="Gatwick"/>
                </a:rPr>
                <a:t>how to </a:t>
              </a:r>
              <a:r>
                <a:rPr lang="en-US" sz="2299">
                  <a:solidFill>
                    <a:srgbClr val="000000"/>
                  </a:solidFill>
                  <a:latin typeface="Gatwick Bold"/>
                </a:rPr>
                <a:t>book an appointment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57150"/>
              <a:ext cx="4679079" cy="502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Intuitive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309444" y="5769240"/>
            <a:ext cx="3535182" cy="2499688"/>
            <a:chOff x="0" y="0"/>
            <a:chExt cx="4713576" cy="3332918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618928"/>
              <a:ext cx="4713576" cy="27139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000000"/>
                  </a:solidFill>
                  <a:latin typeface="Gatwick"/>
                </a:rPr>
                <a:t>Users should be able to </a:t>
              </a: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customize their preferences</a:t>
              </a:r>
              <a:r>
                <a:rPr lang="en-US" sz="2199">
                  <a:solidFill>
                    <a:srgbClr val="000000"/>
                  </a:solidFill>
                  <a:latin typeface="Gatwick"/>
                </a:rPr>
                <a:t> for appointmet times and doctors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-57150"/>
              <a:ext cx="4713576" cy="502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Flexible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568526" y="5769240"/>
            <a:ext cx="3483437" cy="3318838"/>
            <a:chOff x="0" y="0"/>
            <a:chExt cx="4644583" cy="4425118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618928"/>
              <a:ext cx="4644583" cy="38061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000000"/>
                  </a:solidFill>
                  <a:latin typeface="Gatwick"/>
                </a:rPr>
                <a:t>People of </a:t>
              </a: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all demographics</a:t>
              </a:r>
              <a:r>
                <a:rPr lang="en-US" sz="2199">
                  <a:solidFill>
                    <a:srgbClr val="000000"/>
                  </a:solidFill>
                  <a:latin typeface="Gatwick"/>
                </a:rPr>
                <a:t> (age, gender, income, insured or not insured) should be able to use CheckUp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-57150"/>
              <a:ext cx="4644583" cy="502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Inclusive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775863" y="5769240"/>
            <a:ext cx="3483437" cy="2090113"/>
            <a:chOff x="0" y="0"/>
            <a:chExt cx="4644583" cy="2786818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618928"/>
              <a:ext cx="4644583" cy="21678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99"/>
                </a:lnSpc>
              </a:pPr>
              <a:r>
                <a:rPr lang="en-US" sz="2199">
                  <a:solidFill>
                    <a:srgbClr val="000000"/>
                  </a:solidFill>
                  <a:latin typeface="Gatwick"/>
                </a:rPr>
                <a:t>Users should be confident that their </a:t>
              </a: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private health information</a:t>
              </a:r>
              <a:r>
                <a:rPr lang="en-US" sz="2199">
                  <a:solidFill>
                    <a:srgbClr val="000000"/>
                  </a:solidFill>
                  <a:latin typeface="Gatwick"/>
                </a:rPr>
                <a:t> is safe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-57150"/>
              <a:ext cx="4644583" cy="502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Privacy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CDFFD8">
                <a:alpha val="100000"/>
              </a:srgbClr>
            </a:gs>
            <a:gs pos="100000">
              <a:srgbClr val="BAD2FF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-198375" y="2565970"/>
            <a:ext cx="1868475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5729508" y="3176748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1433" y="3249029"/>
            <a:ext cx="1787774" cy="1898216"/>
          </a:xfrm>
          <a:custGeom>
            <a:avLst/>
            <a:gdLst/>
            <a:ahLst/>
            <a:cxnLst/>
            <a:rect r="r" b="b" t="t" l="l"/>
            <a:pathLst>
              <a:path h="1898216" w="1787774">
                <a:moveTo>
                  <a:pt x="0" y="0"/>
                </a:moveTo>
                <a:lnTo>
                  <a:pt x="1787775" y="0"/>
                </a:lnTo>
                <a:lnTo>
                  <a:pt x="1787775" y="1898216"/>
                </a:lnTo>
                <a:lnTo>
                  <a:pt x="0" y="18982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91572" y="3089845"/>
            <a:ext cx="2093619" cy="2144302"/>
          </a:xfrm>
          <a:custGeom>
            <a:avLst/>
            <a:gdLst/>
            <a:ahLst/>
            <a:cxnLst/>
            <a:rect r="r" b="b" t="t" l="l"/>
            <a:pathLst>
              <a:path h="2144302" w="2093619">
                <a:moveTo>
                  <a:pt x="0" y="0"/>
                </a:moveTo>
                <a:lnTo>
                  <a:pt x="2093618" y="0"/>
                </a:lnTo>
                <a:lnTo>
                  <a:pt x="2093618" y="2144303"/>
                </a:lnTo>
                <a:lnTo>
                  <a:pt x="0" y="21443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489855" y="3107208"/>
            <a:ext cx="2055454" cy="2040038"/>
          </a:xfrm>
          <a:custGeom>
            <a:avLst/>
            <a:gdLst/>
            <a:ahLst/>
            <a:cxnLst/>
            <a:rect r="r" b="b" t="t" l="l"/>
            <a:pathLst>
              <a:path h="2040038" w="2055454">
                <a:moveTo>
                  <a:pt x="0" y="0"/>
                </a:moveTo>
                <a:lnTo>
                  <a:pt x="2055453" y="0"/>
                </a:lnTo>
                <a:lnTo>
                  <a:pt x="2055453" y="2040037"/>
                </a:lnTo>
                <a:lnTo>
                  <a:pt x="0" y="20400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63348" y="532436"/>
            <a:ext cx="13361304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000000"/>
                </a:solidFill>
                <a:latin typeface="Gatwick Bold"/>
              </a:rPr>
              <a:t>Expression of Values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26221" y="1535365"/>
            <a:ext cx="12035559" cy="421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9"/>
              </a:lnSpc>
            </a:pPr>
            <a:r>
              <a:rPr lang="en-US" sz="2199">
                <a:solidFill>
                  <a:srgbClr val="000000"/>
                </a:solidFill>
                <a:latin typeface="Gatwick"/>
              </a:rPr>
              <a:t>How our design values are reflected in our features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072192" y="5607315"/>
            <a:ext cx="3509309" cy="3728413"/>
            <a:chOff x="0" y="0"/>
            <a:chExt cx="4679079" cy="4971218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618928"/>
              <a:ext cx="4679079" cy="4352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474979" indent="-237490" lvl="1">
                <a:lnSpc>
                  <a:spcPts val="3299"/>
                </a:lnSpc>
                <a:buFont typeface="Arial"/>
                <a:buChar char="•"/>
              </a:pP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Chat function</a:t>
              </a:r>
              <a:r>
                <a:rPr lang="en-US" sz="2199">
                  <a:solidFill>
                    <a:srgbClr val="000000"/>
                  </a:solidFill>
                  <a:latin typeface="Gatwick"/>
                </a:rPr>
                <a:t> to communicate with CheckUp</a:t>
              </a:r>
            </a:p>
            <a:p>
              <a:pPr marL="474979" indent="-237490" lvl="1">
                <a:lnSpc>
                  <a:spcPts val="3299"/>
                </a:lnSpc>
                <a:buFont typeface="Arial"/>
                <a:buChar char="•"/>
              </a:pPr>
              <a:r>
                <a:rPr lang="en-US" sz="2199">
                  <a:solidFill>
                    <a:srgbClr val="000000"/>
                  </a:solidFill>
                  <a:latin typeface="Gatwick"/>
                </a:rPr>
                <a:t>Returns top 3 appointment times / doctors, </a:t>
              </a: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easily clickable</a:t>
              </a:r>
            </a:p>
            <a:p>
              <a:pPr>
                <a:lnSpc>
                  <a:spcPts val="3299"/>
                </a:lnSpc>
              </a:pP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57150"/>
              <a:ext cx="4679079" cy="502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Intuitive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309444" y="5607315"/>
            <a:ext cx="3535182" cy="3728413"/>
            <a:chOff x="0" y="0"/>
            <a:chExt cx="4713576" cy="4971218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618928"/>
              <a:ext cx="4713576" cy="4352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474979" indent="-237490" lvl="1">
                <a:lnSpc>
                  <a:spcPts val="3299"/>
                </a:lnSpc>
                <a:buFont typeface="Arial"/>
                <a:buChar char="•"/>
              </a:pPr>
              <a:r>
                <a:rPr lang="en-US" sz="2199">
                  <a:solidFill>
                    <a:srgbClr val="000000"/>
                  </a:solidFill>
                  <a:latin typeface="Gatwick"/>
                </a:rPr>
                <a:t>Allows user to input </a:t>
              </a: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doctor preferences</a:t>
              </a:r>
              <a:r>
                <a:rPr lang="en-US" sz="2199">
                  <a:solidFill>
                    <a:srgbClr val="000000"/>
                  </a:solidFill>
                  <a:latin typeface="Gatwick"/>
                </a:rPr>
                <a:t> (location, gender, language, etc)</a:t>
              </a:r>
            </a:p>
            <a:p>
              <a:pPr marL="474979" indent="-237490" lvl="1">
                <a:lnSpc>
                  <a:spcPts val="3299"/>
                </a:lnSpc>
                <a:buFont typeface="Arial"/>
                <a:buChar char="•"/>
              </a:pPr>
              <a:r>
                <a:rPr lang="en-US" sz="2199">
                  <a:solidFill>
                    <a:srgbClr val="000000"/>
                  </a:solidFill>
                  <a:latin typeface="Gatwick"/>
                </a:rPr>
                <a:t>Integrates with </a:t>
              </a: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multiple types </a:t>
              </a:r>
              <a:r>
                <a:rPr lang="en-US" sz="2199">
                  <a:solidFill>
                    <a:srgbClr val="000000"/>
                  </a:solidFill>
                  <a:latin typeface="Gatwick"/>
                </a:rPr>
                <a:t>of digital calendars 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-57150"/>
              <a:ext cx="4713576" cy="502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Flexible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568526" y="5607315"/>
            <a:ext cx="3483437" cy="4137988"/>
            <a:chOff x="0" y="0"/>
            <a:chExt cx="4644583" cy="5517318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618928"/>
              <a:ext cx="4644583" cy="4898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474979" indent="-237490" lvl="1">
                <a:lnSpc>
                  <a:spcPts val="3299"/>
                </a:lnSpc>
                <a:buFont typeface="Arial"/>
                <a:buChar char="•"/>
              </a:pPr>
              <a:r>
                <a:rPr lang="en-US" sz="2199">
                  <a:solidFill>
                    <a:srgbClr val="000000"/>
                  </a:solidFill>
                  <a:latin typeface="Gatwick"/>
                </a:rPr>
                <a:t>Allows for paper calendars to be scanned for </a:t>
              </a: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older people</a:t>
              </a:r>
            </a:p>
            <a:p>
              <a:pPr marL="474979" indent="-237490" lvl="1">
                <a:lnSpc>
                  <a:spcPts val="3299"/>
                </a:lnSpc>
                <a:buFont typeface="Arial"/>
                <a:buChar char="•"/>
              </a:pPr>
              <a:r>
                <a:rPr lang="en-US" sz="2199">
                  <a:solidFill>
                    <a:srgbClr val="000000"/>
                  </a:solidFill>
                  <a:latin typeface="Gatwick"/>
                </a:rPr>
                <a:t>Option for </a:t>
              </a: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uninsured </a:t>
              </a:r>
              <a:r>
                <a:rPr lang="en-US" sz="2199">
                  <a:solidFill>
                    <a:srgbClr val="000000"/>
                  </a:solidFill>
                  <a:latin typeface="Gatwick"/>
                </a:rPr>
                <a:t>people to find cheapest doctor without insuracne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-57150"/>
              <a:ext cx="4644583" cy="502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Inclusive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775863" y="5607315"/>
            <a:ext cx="3483437" cy="3728413"/>
            <a:chOff x="0" y="0"/>
            <a:chExt cx="4644583" cy="4971218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618928"/>
              <a:ext cx="4644583" cy="4352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474979" indent="-237490" lvl="1">
                <a:lnSpc>
                  <a:spcPts val="3299"/>
                </a:lnSpc>
                <a:buFont typeface="Arial"/>
                <a:buChar char="•"/>
              </a:pPr>
              <a:r>
                <a:rPr lang="en-US" sz="2199">
                  <a:solidFill>
                    <a:srgbClr val="000000"/>
                  </a:solidFill>
                  <a:latin typeface="Gatwick"/>
                </a:rPr>
                <a:t>All user information will be kept </a:t>
              </a: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confidential </a:t>
              </a:r>
            </a:p>
            <a:p>
              <a:pPr marL="474979" indent="-237490" lvl="1">
                <a:lnSpc>
                  <a:spcPts val="3299"/>
                </a:lnSpc>
                <a:buFont typeface="Arial"/>
                <a:buChar char="•"/>
              </a:pP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Verification with FaceID</a:t>
              </a:r>
              <a:r>
                <a:rPr lang="en-US" sz="2199">
                  <a:solidFill>
                    <a:srgbClr val="000000"/>
                  </a:solidFill>
                  <a:latin typeface="Gatwick"/>
                </a:rPr>
                <a:t> every time you enter the app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-57150"/>
              <a:ext cx="4644583" cy="502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twick Bold"/>
                </a:rPr>
                <a:t>Privacy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CDFFD8">
                <a:alpha val="100000"/>
              </a:srgbClr>
            </a:gs>
            <a:gs pos="100000">
              <a:srgbClr val="BAD2FF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-198375" y="1916476"/>
            <a:ext cx="1868475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2463348" y="495300"/>
            <a:ext cx="13361304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000000"/>
                </a:solidFill>
                <a:latin typeface="Gatwick Bold"/>
              </a:rPr>
              <a:t>Value Tensions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8700" y="3101924"/>
            <a:ext cx="7457912" cy="4495973"/>
            <a:chOff x="0" y="0"/>
            <a:chExt cx="9943883" cy="599463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1232765"/>
              <a:ext cx="9943883" cy="47618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799"/>
                </a:lnSpc>
              </a:pPr>
              <a:r>
                <a:rPr lang="en-US" sz="3199">
                  <a:solidFill>
                    <a:srgbClr val="000000"/>
                  </a:solidFill>
                  <a:latin typeface="Gatwick"/>
                </a:rPr>
                <a:t>While we want to have CheckUp cover</a:t>
              </a:r>
              <a:r>
                <a:rPr lang="en-US" sz="3199">
                  <a:solidFill>
                    <a:srgbClr val="000000"/>
                  </a:solidFill>
                  <a:latin typeface="Gatwick Bold"/>
                </a:rPr>
                <a:t> multiple demographics,</a:t>
              </a:r>
              <a:r>
                <a:rPr lang="en-US" sz="3199">
                  <a:solidFill>
                    <a:srgbClr val="000000"/>
                  </a:solidFill>
                  <a:latin typeface="Gatwick"/>
                </a:rPr>
                <a:t> taking into account many cases might make the app </a:t>
              </a:r>
              <a:r>
                <a:rPr lang="en-US" sz="3199">
                  <a:solidFill>
                    <a:srgbClr val="000000"/>
                  </a:solidFill>
                  <a:latin typeface="Gatwick Bold"/>
                </a:rPr>
                <a:t>unintuitive</a:t>
              </a:r>
              <a:r>
                <a:rPr lang="en-US" sz="3199">
                  <a:solidFill>
                    <a:srgbClr val="000000"/>
                  </a:solidFill>
                  <a:latin typeface="Gatwick"/>
                </a:rPr>
                <a:t> to use.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85725"/>
              <a:ext cx="9943883" cy="8710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5038"/>
                </a:lnSpc>
                <a:spcBef>
                  <a:spcPct val="0"/>
                </a:spcBef>
              </a:pPr>
              <a:r>
                <a:rPr lang="en-US" sz="3875">
                  <a:solidFill>
                    <a:srgbClr val="000000"/>
                  </a:solidFill>
                  <a:latin typeface="Gatwick Bold"/>
                </a:rPr>
                <a:t>Inclusion vs Intuitive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086723" y="3101924"/>
            <a:ext cx="7477125" cy="5137425"/>
            <a:chOff x="0" y="0"/>
            <a:chExt cx="9969500" cy="684990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1189510"/>
              <a:ext cx="9969500" cy="56603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0"/>
                </a:lnSpc>
              </a:pPr>
              <a:r>
                <a:rPr lang="en-US" sz="3200">
                  <a:solidFill>
                    <a:srgbClr val="000000"/>
                  </a:solidFill>
                  <a:latin typeface="Gatwick"/>
                </a:rPr>
                <a:t>By having users enter their </a:t>
              </a:r>
              <a:r>
                <a:rPr lang="en-US" sz="3200">
                  <a:solidFill>
                    <a:srgbClr val="000000"/>
                  </a:solidFill>
                  <a:latin typeface="Gatwick Bold"/>
                </a:rPr>
                <a:t>personal</a:t>
              </a:r>
              <a:r>
                <a:rPr lang="en-US" sz="3200">
                  <a:solidFill>
                    <a:srgbClr val="000000"/>
                  </a:solidFill>
                  <a:latin typeface="Gatwick"/>
                </a:rPr>
                <a:t> doctor preferences,</a:t>
              </a:r>
              <a:r>
                <a:rPr lang="en-US" sz="3200">
                  <a:solidFill>
                    <a:srgbClr val="000000"/>
                  </a:solidFill>
                  <a:latin typeface="Gatwick Bold"/>
                </a:rPr>
                <a:t> insurance information</a:t>
              </a:r>
              <a:r>
                <a:rPr lang="en-US" sz="3200">
                  <a:solidFill>
                    <a:srgbClr val="000000"/>
                  </a:solidFill>
                  <a:latin typeface="Gatwick"/>
                </a:rPr>
                <a:t>, and </a:t>
              </a:r>
              <a:r>
                <a:rPr lang="en-US" sz="3200">
                  <a:solidFill>
                    <a:srgbClr val="000000"/>
                  </a:solidFill>
                  <a:latin typeface="Gatwick Bold"/>
                </a:rPr>
                <a:t>past health information</a:t>
              </a:r>
              <a:r>
                <a:rPr lang="en-US" sz="3200">
                  <a:solidFill>
                    <a:srgbClr val="000000"/>
                  </a:solidFill>
                  <a:latin typeface="Gatwick"/>
                </a:rPr>
                <a:t>, users might not feel comfortable with their </a:t>
              </a:r>
              <a:r>
                <a:rPr lang="en-US" sz="3200">
                  <a:solidFill>
                    <a:srgbClr val="000000"/>
                  </a:solidFill>
                  <a:latin typeface="Gatwick Bold"/>
                </a:rPr>
                <a:t>private information </a:t>
              </a:r>
              <a:r>
                <a:rPr lang="en-US" sz="3200">
                  <a:solidFill>
                    <a:srgbClr val="000000"/>
                  </a:solidFill>
                  <a:latin typeface="Gatwick"/>
                </a:rPr>
                <a:t>stored in our app. 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85725"/>
              <a:ext cx="9969500" cy="8709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5044"/>
                </a:lnSpc>
                <a:spcBef>
                  <a:spcPct val="0"/>
                </a:spcBef>
              </a:pPr>
              <a:r>
                <a:rPr lang="en-US" sz="3880">
                  <a:solidFill>
                    <a:srgbClr val="000000"/>
                  </a:solidFill>
                  <a:latin typeface="Gatwick Bold"/>
                </a:rPr>
                <a:t>Privacy vs Flexibility</a:t>
              </a:r>
            </a:p>
          </p:txBody>
        </p:sp>
      </p:grpSp>
      <p:sp>
        <p:nvSpPr>
          <p:cNvPr name="AutoShape 10" id="10"/>
          <p:cNvSpPr/>
          <p:nvPr/>
        </p:nvSpPr>
        <p:spPr>
          <a:xfrm>
            <a:off x="9134475" y="1926001"/>
            <a:ext cx="0" cy="1868475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FFC1E7">
                <a:alpha val="100000"/>
              </a:srgbClr>
            </a:gs>
            <a:gs pos="100000">
              <a:srgbClr val="FFF5CB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95775"/>
            <a:ext cx="16230600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000000"/>
                </a:solidFill>
                <a:latin typeface="Gatwick Bold"/>
              </a:rPr>
              <a:t>Tasks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414161" y="4749056"/>
            <a:ext cx="4766982" cy="3244573"/>
            <a:chOff x="0" y="0"/>
            <a:chExt cx="6355976" cy="4326098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6355976" cy="4326098"/>
              <a:chOff x="0" y="0"/>
              <a:chExt cx="1335923" cy="909275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335923" cy="909275"/>
              </a:xfrm>
              <a:custGeom>
                <a:avLst/>
                <a:gdLst/>
                <a:ahLst/>
                <a:cxnLst/>
                <a:rect r="r" b="b" t="t" l="l"/>
                <a:pathLst>
                  <a:path h="909275" w="1335923">
                    <a:moveTo>
                      <a:pt x="82828" y="0"/>
                    </a:moveTo>
                    <a:lnTo>
                      <a:pt x="1253095" y="0"/>
                    </a:lnTo>
                    <a:cubicBezTo>
                      <a:pt x="1298839" y="0"/>
                      <a:pt x="1335923" y="37083"/>
                      <a:pt x="1335923" y="82828"/>
                    </a:cubicBezTo>
                    <a:lnTo>
                      <a:pt x="1335923" y="826448"/>
                    </a:lnTo>
                    <a:cubicBezTo>
                      <a:pt x="1335923" y="872192"/>
                      <a:pt x="1298839" y="909275"/>
                      <a:pt x="1253095" y="909275"/>
                    </a:cubicBezTo>
                    <a:lnTo>
                      <a:pt x="82828" y="909275"/>
                    </a:lnTo>
                    <a:cubicBezTo>
                      <a:pt x="37083" y="909275"/>
                      <a:pt x="0" y="872192"/>
                      <a:pt x="0" y="826448"/>
                    </a:cubicBezTo>
                    <a:lnTo>
                      <a:pt x="0" y="82828"/>
                    </a:lnTo>
                    <a:cubicBezTo>
                      <a:pt x="0" y="37083"/>
                      <a:pt x="37083" y="0"/>
                      <a:pt x="828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247650"/>
                <a:ext cx="1335923" cy="1156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9000"/>
                  </a:lnSpc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0">
              <a:off x="516810" y="783766"/>
              <a:ext cx="5322355" cy="2691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207"/>
                </a:lnSpc>
                <a:spcBef>
                  <a:spcPct val="0"/>
                </a:spcBef>
              </a:pPr>
              <a:r>
                <a:rPr lang="en-US" sz="2467">
                  <a:solidFill>
                    <a:srgbClr val="000000"/>
                  </a:solidFill>
                  <a:latin typeface="Gatwick"/>
                </a:rPr>
                <a:t>Users can </a:t>
              </a:r>
              <a:r>
                <a:rPr lang="en-US" sz="2467">
                  <a:solidFill>
                    <a:srgbClr val="000000"/>
                  </a:solidFill>
                  <a:latin typeface="Gatwick Bold"/>
                </a:rPr>
                <a:t>communicate </a:t>
              </a:r>
              <a:r>
                <a:rPr lang="en-US" sz="2467">
                  <a:solidFill>
                    <a:srgbClr val="000000"/>
                  </a:solidFill>
                  <a:latin typeface="Gatwick"/>
                </a:rPr>
                <a:t>with CheckUp that they </a:t>
              </a:r>
              <a:r>
                <a:rPr lang="en-US" sz="2467">
                  <a:solidFill>
                    <a:srgbClr val="000000"/>
                  </a:solidFill>
                  <a:latin typeface="Gatwick Bold"/>
                </a:rPr>
                <a:t>want to book </a:t>
              </a:r>
              <a:r>
                <a:rPr lang="en-US" sz="2467">
                  <a:solidFill>
                    <a:srgbClr val="000000"/>
                  </a:solidFill>
                  <a:latin typeface="Gatwick"/>
                </a:rPr>
                <a:t>an appointment 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10843" y="3039339"/>
            <a:ext cx="4766982" cy="1355470"/>
            <a:chOff x="0" y="0"/>
            <a:chExt cx="1335923" cy="37986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35923" cy="379864"/>
            </a:xfrm>
            <a:custGeom>
              <a:avLst/>
              <a:gdLst/>
              <a:ahLst/>
              <a:cxnLst/>
              <a:rect r="r" b="b" t="t" l="l"/>
              <a:pathLst>
                <a:path h="379864" w="1335923">
                  <a:moveTo>
                    <a:pt x="82828" y="0"/>
                  </a:moveTo>
                  <a:lnTo>
                    <a:pt x="1253095" y="0"/>
                  </a:lnTo>
                  <a:cubicBezTo>
                    <a:pt x="1298839" y="0"/>
                    <a:pt x="1335923" y="37083"/>
                    <a:pt x="1335923" y="82828"/>
                  </a:cubicBezTo>
                  <a:lnTo>
                    <a:pt x="1335923" y="297036"/>
                  </a:lnTo>
                  <a:cubicBezTo>
                    <a:pt x="1335923" y="342780"/>
                    <a:pt x="1298839" y="379864"/>
                    <a:pt x="1253095" y="379864"/>
                  </a:cubicBezTo>
                  <a:lnTo>
                    <a:pt x="82828" y="379864"/>
                  </a:lnTo>
                  <a:cubicBezTo>
                    <a:pt x="37083" y="379864"/>
                    <a:pt x="0" y="342780"/>
                    <a:pt x="0" y="297036"/>
                  </a:cubicBezTo>
                  <a:lnTo>
                    <a:pt x="0" y="82828"/>
                  </a:lnTo>
                  <a:cubicBezTo>
                    <a:pt x="0" y="37083"/>
                    <a:pt x="37083" y="0"/>
                    <a:pt x="82828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09550"/>
              <a:ext cx="1335923" cy="589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00"/>
                </a:lnSpc>
              </a:pPr>
              <a:r>
                <a:rPr lang="en-US" sz="5000">
                  <a:solidFill>
                    <a:srgbClr val="000000"/>
                  </a:solidFill>
                  <a:latin typeface="Gatwick"/>
                </a:rPr>
                <a:t>Simple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762168" y="4749056"/>
            <a:ext cx="4766982" cy="3244573"/>
            <a:chOff x="0" y="0"/>
            <a:chExt cx="6355976" cy="4326098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6355976" cy="4326098"/>
              <a:chOff x="0" y="0"/>
              <a:chExt cx="1335923" cy="909275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335923" cy="909275"/>
              </a:xfrm>
              <a:custGeom>
                <a:avLst/>
                <a:gdLst/>
                <a:ahLst/>
                <a:cxnLst/>
                <a:rect r="r" b="b" t="t" l="l"/>
                <a:pathLst>
                  <a:path h="909275" w="1335923">
                    <a:moveTo>
                      <a:pt x="82828" y="0"/>
                    </a:moveTo>
                    <a:lnTo>
                      <a:pt x="1253095" y="0"/>
                    </a:lnTo>
                    <a:cubicBezTo>
                      <a:pt x="1298839" y="0"/>
                      <a:pt x="1335923" y="37083"/>
                      <a:pt x="1335923" y="82828"/>
                    </a:cubicBezTo>
                    <a:lnTo>
                      <a:pt x="1335923" y="826448"/>
                    </a:lnTo>
                    <a:cubicBezTo>
                      <a:pt x="1335923" y="872192"/>
                      <a:pt x="1298839" y="909275"/>
                      <a:pt x="1253095" y="909275"/>
                    </a:cubicBezTo>
                    <a:lnTo>
                      <a:pt x="82828" y="909275"/>
                    </a:lnTo>
                    <a:cubicBezTo>
                      <a:pt x="37083" y="909275"/>
                      <a:pt x="0" y="872192"/>
                      <a:pt x="0" y="826448"/>
                    </a:cubicBezTo>
                    <a:lnTo>
                      <a:pt x="0" y="82828"/>
                    </a:lnTo>
                    <a:cubicBezTo>
                      <a:pt x="0" y="37083"/>
                      <a:pt x="37083" y="0"/>
                      <a:pt x="828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247650"/>
                <a:ext cx="1335923" cy="1156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9000"/>
                  </a:lnSpc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516810" y="284234"/>
              <a:ext cx="5322355" cy="34858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947"/>
                </a:lnSpc>
                <a:spcBef>
                  <a:spcPct val="0"/>
                </a:spcBef>
              </a:pPr>
              <a:r>
                <a:rPr lang="en-US" sz="2267">
                  <a:solidFill>
                    <a:srgbClr val="000000"/>
                  </a:solidFill>
                  <a:latin typeface="Gatwick"/>
                </a:rPr>
                <a:t>CheckUp connects with the </a:t>
              </a:r>
              <a:r>
                <a:rPr lang="en-US" sz="2267">
                  <a:solidFill>
                    <a:srgbClr val="000000"/>
                  </a:solidFill>
                  <a:latin typeface="Gatwick Bold"/>
                </a:rPr>
                <a:t>user’s calendar</a:t>
              </a:r>
              <a:r>
                <a:rPr lang="en-US" sz="2267">
                  <a:solidFill>
                    <a:srgbClr val="000000"/>
                  </a:solidFill>
                  <a:latin typeface="Gatwick"/>
                </a:rPr>
                <a:t> and </a:t>
              </a:r>
              <a:r>
                <a:rPr lang="en-US" sz="2267">
                  <a:solidFill>
                    <a:srgbClr val="000000"/>
                  </a:solidFill>
                  <a:latin typeface="Gatwick Bold"/>
                </a:rPr>
                <a:t>doctor preferences</a:t>
              </a:r>
              <a:r>
                <a:rPr lang="en-US" sz="2267">
                  <a:solidFill>
                    <a:srgbClr val="000000"/>
                  </a:solidFill>
                  <a:latin typeface="Gatwick"/>
                </a:rPr>
                <a:t>  to suggest them the  </a:t>
              </a:r>
              <a:r>
                <a:rPr lang="en-US" sz="2267">
                  <a:solidFill>
                    <a:srgbClr val="000000"/>
                  </a:solidFill>
                  <a:latin typeface="Gatwick Bold"/>
                </a:rPr>
                <a:t>best availabilities</a:t>
              </a:r>
              <a:r>
                <a:rPr lang="en-US" sz="2267">
                  <a:solidFill>
                    <a:srgbClr val="000000"/>
                  </a:solidFill>
                  <a:latin typeface="Gatwick"/>
                </a:rPr>
                <a:t> and </a:t>
              </a:r>
              <a:r>
                <a:rPr lang="en-US" sz="2267">
                  <a:solidFill>
                    <a:srgbClr val="000000"/>
                  </a:solidFill>
                  <a:latin typeface="Gatwick Bold"/>
                </a:rPr>
                <a:t>provider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762168" y="3039339"/>
            <a:ext cx="4766982" cy="1355470"/>
            <a:chOff x="0" y="0"/>
            <a:chExt cx="1335923" cy="37986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35923" cy="379864"/>
            </a:xfrm>
            <a:custGeom>
              <a:avLst/>
              <a:gdLst/>
              <a:ahLst/>
              <a:cxnLst/>
              <a:rect r="r" b="b" t="t" l="l"/>
              <a:pathLst>
                <a:path h="379864" w="1335923">
                  <a:moveTo>
                    <a:pt x="82828" y="0"/>
                  </a:moveTo>
                  <a:lnTo>
                    <a:pt x="1253095" y="0"/>
                  </a:lnTo>
                  <a:cubicBezTo>
                    <a:pt x="1298839" y="0"/>
                    <a:pt x="1335923" y="37083"/>
                    <a:pt x="1335923" y="82828"/>
                  </a:cubicBezTo>
                  <a:lnTo>
                    <a:pt x="1335923" y="297036"/>
                  </a:lnTo>
                  <a:cubicBezTo>
                    <a:pt x="1335923" y="342780"/>
                    <a:pt x="1298839" y="379864"/>
                    <a:pt x="1253095" y="379864"/>
                  </a:cubicBezTo>
                  <a:lnTo>
                    <a:pt x="82828" y="379864"/>
                  </a:lnTo>
                  <a:cubicBezTo>
                    <a:pt x="37083" y="379864"/>
                    <a:pt x="0" y="342780"/>
                    <a:pt x="0" y="297036"/>
                  </a:cubicBezTo>
                  <a:lnTo>
                    <a:pt x="0" y="82828"/>
                  </a:lnTo>
                  <a:cubicBezTo>
                    <a:pt x="0" y="37083"/>
                    <a:pt x="37083" y="0"/>
                    <a:pt x="82828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209550"/>
              <a:ext cx="1335923" cy="589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00"/>
                </a:lnSpc>
              </a:pPr>
              <a:r>
                <a:rPr lang="en-US" sz="5000">
                  <a:solidFill>
                    <a:srgbClr val="000000"/>
                  </a:solidFill>
                  <a:latin typeface="Gatwick"/>
                </a:rPr>
                <a:t>Moderate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110175" y="4749056"/>
            <a:ext cx="4766982" cy="3244573"/>
            <a:chOff x="0" y="0"/>
            <a:chExt cx="6355976" cy="4326098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6355976" cy="4326098"/>
              <a:chOff x="0" y="0"/>
              <a:chExt cx="1335923" cy="909275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335923" cy="909275"/>
              </a:xfrm>
              <a:custGeom>
                <a:avLst/>
                <a:gdLst/>
                <a:ahLst/>
                <a:cxnLst/>
                <a:rect r="r" b="b" t="t" l="l"/>
                <a:pathLst>
                  <a:path h="909275" w="1335923">
                    <a:moveTo>
                      <a:pt x="82828" y="0"/>
                    </a:moveTo>
                    <a:lnTo>
                      <a:pt x="1253095" y="0"/>
                    </a:lnTo>
                    <a:cubicBezTo>
                      <a:pt x="1298839" y="0"/>
                      <a:pt x="1335923" y="37083"/>
                      <a:pt x="1335923" y="82828"/>
                    </a:cubicBezTo>
                    <a:lnTo>
                      <a:pt x="1335923" y="826448"/>
                    </a:lnTo>
                    <a:cubicBezTo>
                      <a:pt x="1335923" y="872192"/>
                      <a:pt x="1298839" y="909275"/>
                      <a:pt x="1253095" y="909275"/>
                    </a:cubicBezTo>
                    <a:lnTo>
                      <a:pt x="82828" y="909275"/>
                    </a:lnTo>
                    <a:cubicBezTo>
                      <a:pt x="37083" y="909275"/>
                      <a:pt x="0" y="872192"/>
                      <a:pt x="0" y="826448"/>
                    </a:cubicBezTo>
                    <a:lnTo>
                      <a:pt x="0" y="82828"/>
                    </a:lnTo>
                    <a:cubicBezTo>
                      <a:pt x="0" y="37083"/>
                      <a:pt x="37083" y="0"/>
                      <a:pt x="828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247650"/>
                <a:ext cx="1335923" cy="1156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9000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516810" y="409752"/>
              <a:ext cx="5322355" cy="32252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207"/>
                </a:lnSpc>
                <a:spcBef>
                  <a:spcPct val="0"/>
                </a:spcBef>
              </a:pPr>
              <a:r>
                <a:rPr lang="en-US" sz="2467">
                  <a:solidFill>
                    <a:srgbClr val="000000"/>
                  </a:solidFill>
                  <a:latin typeface="Gatwick"/>
                </a:rPr>
                <a:t> Users can </a:t>
              </a:r>
              <a:r>
                <a:rPr lang="en-US" sz="2467">
                  <a:solidFill>
                    <a:srgbClr val="000000"/>
                  </a:solidFill>
                  <a:latin typeface="Gatwick Bold"/>
                </a:rPr>
                <a:t>view</a:t>
              </a:r>
              <a:r>
                <a:rPr lang="en-US" sz="2467">
                  <a:solidFill>
                    <a:srgbClr val="000000"/>
                  </a:solidFill>
                  <a:latin typeface="Gatwick"/>
                </a:rPr>
                <a:t> past and upcoming appointments and </a:t>
              </a:r>
              <a:r>
                <a:rPr lang="en-US" sz="2467">
                  <a:solidFill>
                    <a:srgbClr val="000000"/>
                  </a:solidFill>
                  <a:latin typeface="Gatwick Bold"/>
                </a:rPr>
                <a:t>reschedule/cancel</a:t>
              </a:r>
              <a:r>
                <a:rPr lang="en-US" sz="2467">
                  <a:solidFill>
                    <a:srgbClr val="000000"/>
                  </a:solidFill>
                  <a:latin typeface="Gatwick"/>
                </a:rPr>
                <a:t> upcoming appointments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110175" y="3039339"/>
            <a:ext cx="4766982" cy="1355470"/>
            <a:chOff x="0" y="0"/>
            <a:chExt cx="1335923" cy="37986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335923" cy="379864"/>
            </a:xfrm>
            <a:custGeom>
              <a:avLst/>
              <a:gdLst/>
              <a:ahLst/>
              <a:cxnLst/>
              <a:rect r="r" b="b" t="t" l="l"/>
              <a:pathLst>
                <a:path h="379864" w="1335923">
                  <a:moveTo>
                    <a:pt x="82828" y="0"/>
                  </a:moveTo>
                  <a:lnTo>
                    <a:pt x="1253095" y="0"/>
                  </a:lnTo>
                  <a:cubicBezTo>
                    <a:pt x="1298839" y="0"/>
                    <a:pt x="1335923" y="37083"/>
                    <a:pt x="1335923" y="82828"/>
                  </a:cubicBezTo>
                  <a:lnTo>
                    <a:pt x="1335923" y="297036"/>
                  </a:lnTo>
                  <a:cubicBezTo>
                    <a:pt x="1335923" y="342780"/>
                    <a:pt x="1298839" y="379864"/>
                    <a:pt x="1253095" y="379864"/>
                  </a:cubicBezTo>
                  <a:lnTo>
                    <a:pt x="82828" y="379864"/>
                  </a:lnTo>
                  <a:cubicBezTo>
                    <a:pt x="37083" y="379864"/>
                    <a:pt x="0" y="342780"/>
                    <a:pt x="0" y="297036"/>
                  </a:cubicBezTo>
                  <a:lnTo>
                    <a:pt x="0" y="82828"/>
                  </a:lnTo>
                  <a:cubicBezTo>
                    <a:pt x="0" y="37083"/>
                    <a:pt x="37083" y="0"/>
                    <a:pt x="82828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209550"/>
              <a:ext cx="1335923" cy="589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00"/>
                </a:lnSpc>
              </a:pPr>
              <a:r>
                <a:rPr lang="en-US" sz="5000">
                  <a:solidFill>
                    <a:srgbClr val="000000"/>
                  </a:solidFill>
                  <a:latin typeface="Gatwick"/>
                </a:rPr>
                <a:t>Complex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C1E7">
                <a:alpha val="100000"/>
              </a:srgbClr>
            </a:gs>
            <a:gs pos="100000">
              <a:srgbClr val="FFF5CB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24663" y="3053698"/>
            <a:ext cx="3638673" cy="5989585"/>
          </a:xfrm>
          <a:custGeom>
            <a:avLst/>
            <a:gdLst/>
            <a:ahLst/>
            <a:cxnLst/>
            <a:rect r="r" b="b" t="t" l="l"/>
            <a:pathLst>
              <a:path h="5989585" w="3638673">
                <a:moveTo>
                  <a:pt x="0" y="0"/>
                </a:moveTo>
                <a:lnTo>
                  <a:pt x="3638674" y="0"/>
                </a:lnTo>
                <a:lnTo>
                  <a:pt x="3638674" y="5989586"/>
                </a:lnTo>
                <a:lnTo>
                  <a:pt x="0" y="59895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92630" y="3053698"/>
            <a:ext cx="3638673" cy="5989585"/>
          </a:xfrm>
          <a:custGeom>
            <a:avLst/>
            <a:gdLst/>
            <a:ahLst/>
            <a:cxnLst/>
            <a:rect r="r" b="b" t="t" l="l"/>
            <a:pathLst>
              <a:path h="5989585" w="3638673">
                <a:moveTo>
                  <a:pt x="0" y="0"/>
                </a:moveTo>
                <a:lnTo>
                  <a:pt x="3638673" y="0"/>
                </a:lnTo>
                <a:lnTo>
                  <a:pt x="3638673" y="5989586"/>
                </a:lnTo>
                <a:lnTo>
                  <a:pt x="0" y="59895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058587" y="3053698"/>
            <a:ext cx="3753474" cy="5989585"/>
          </a:xfrm>
          <a:custGeom>
            <a:avLst/>
            <a:gdLst/>
            <a:ahLst/>
            <a:cxnLst/>
            <a:rect r="r" b="b" t="t" l="l"/>
            <a:pathLst>
              <a:path h="5989585" w="3753474">
                <a:moveTo>
                  <a:pt x="0" y="0"/>
                </a:moveTo>
                <a:lnTo>
                  <a:pt x="3753473" y="0"/>
                </a:lnTo>
                <a:lnTo>
                  <a:pt x="3753473" y="5989586"/>
                </a:lnTo>
                <a:lnTo>
                  <a:pt x="0" y="59895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9403" y="3053698"/>
            <a:ext cx="3638673" cy="5989585"/>
          </a:xfrm>
          <a:custGeom>
            <a:avLst/>
            <a:gdLst/>
            <a:ahLst/>
            <a:cxnLst/>
            <a:rect r="r" b="b" t="t" l="l"/>
            <a:pathLst>
              <a:path h="5989585" w="3638673">
                <a:moveTo>
                  <a:pt x="0" y="0"/>
                </a:moveTo>
                <a:lnTo>
                  <a:pt x="3638673" y="0"/>
                </a:lnTo>
                <a:lnTo>
                  <a:pt x="3638673" y="5989586"/>
                </a:lnTo>
                <a:lnTo>
                  <a:pt x="0" y="59895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907310" y="3098001"/>
            <a:ext cx="3609282" cy="5945283"/>
          </a:xfrm>
          <a:custGeom>
            <a:avLst/>
            <a:gdLst/>
            <a:ahLst/>
            <a:cxnLst/>
            <a:rect r="r" b="b" t="t" l="l"/>
            <a:pathLst>
              <a:path h="5945283" w="3609282">
                <a:moveTo>
                  <a:pt x="0" y="0"/>
                </a:moveTo>
                <a:lnTo>
                  <a:pt x="3609282" y="0"/>
                </a:lnTo>
                <a:lnTo>
                  <a:pt x="3609282" y="5945283"/>
                </a:lnTo>
                <a:lnTo>
                  <a:pt x="0" y="59452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505538" y="952500"/>
            <a:ext cx="14422995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>
                <a:solidFill>
                  <a:srgbClr val="000000"/>
                </a:solidFill>
                <a:latin typeface="Gatwick Bold"/>
              </a:rPr>
              <a:t>Design Change #1: Before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C1E7">
                <a:alpha val="100000"/>
              </a:srgbClr>
            </a:gs>
            <a:gs pos="100000">
              <a:srgbClr val="FFF5CB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7021" y="494165"/>
            <a:ext cx="7066122" cy="9298670"/>
          </a:xfrm>
          <a:custGeom>
            <a:avLst/>
            <a:gdLst/>
            <a:ahLst/>
            <a:cxnLst/>
            <a:rect r="r" b="b" t="t" l="l"/>
            <a:pathLst>
              <a:path h="9298670" w="7066122">
                <a:moveTo>
                  <a:pt x="0" y="0"/>
                </a:moveTo>
                <a:lnTo>
                  <a:pt x="7066122" y="0"/>
                </a:lnTo>
                <a:lnTo>
                  <a:pt x="7066122" y="9298670"/>
                </a:lnTo>
                <a:lnTo>
                  <a:pt x="0" y="92986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987828" y="971550"/>
            <a:ext cx="12232034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40"/>
              </a:lnSpc>
            </a:pPr>
            <a:r>
              <a:rPr lang="en-US" sz="5200">
                <a:solidFill>
                  <a:srgbClr val="000000"/>
                </a:solidFill>
                <a:latin typeface="Gatwick Bold"/>
              </a:rPr>
              <a:t>Design Change #1: After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987828" y="2378969"/>
            <a:ext cx="9686818" cy="6523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57056" indent="-328528" lvl="1">
              <a:lnSpc>
                <a:spcPts val="4260"/>
              </a:lnSpc>
              <a:buFont typeface="Arial"/>
              <a:buChar char="•"/>
            </a:pPr>
            <a:r>
              <a:rPr lang="en-US" sz="3043">
                <a:solidFill>
                  <a:srgbClr val="000000"/>
                </a:solidFill>
                <a:latin typeface="Gatwick"/>
              </a:rPr>
              <a:t>To maintain </a:t>
            </a:r>
            <a:r>
              <a:rPr lang="en-US" sz="3043">
                <a:solidFill>
                  <a:srgbClr val="000000"/>
                </a:solidFill>
                <a:latin typeface="Gatwick Bold"/>
              </a:rPr>
              <a:t>inclusivity</a:t>
            </a:r>
            <a:r>
              <a:rPr lang="en-US" sz="3043">
                <a:solidFill>
                  <a:srgbClr val="000000"/>
                </a:solidFill>
                <a:latin typeface="Gatwick"/>
              </a:rPr>
              <a:t>, one of our core design values, we added a functionality that </a:t>
            </a:r>
            <a:r>
              <a:rPr lang="en-US" sz="3043">
                <a:solidFill>
                  <a:srgbClr val="000000"/>
                </a:solidFill>
                <a:latin typeface="Gatwick Bold"/>
              </a:rPr>
              <a:t>allows a user who does not use a digital calendar to scan a paper calendar</a:t>
            </a:r>
            <a:r>
              <a:rPr lang="en-US" sz="3043">
                <a:solidFill>
                  <a:srgbClr val="000000"/>
                </a:solidFill>
                <a:latin typeface="Gatwick"/>
              </a:rPr>
              <a:t> in, which then gets parsed and then digitized. </a:t>
            </a:r>
          </a:p>
          <a:p>
            <a:pPr>
              <a:lnSpc>
                <a:spcPts val="3700"/>
              </a:lnSpc>
            </a:pPr>
          </a:p>
          <a:p>
            <a:pPr>
              <a:lnSpc>
                <a:spcPts val="1462"/>
              </a:lnSpc>
            </a:pPr>
          </a:p>
          <a:p>
            <a:pPr marL="657054" indent="-328527" lvl="1">
              <a:lnSpc>
                <a:spcPts val="4260"/>
              </a:lnSpc>
              <a:buFont typeface="Arial"/>
              <a:buChar char="•"/>
            </a:pPr>
            <a:r>
              <a:rPr lang="en-US" sz="3043">
                <a:solidFill>
                  <a:srgbClr val="000000"/>
                </a:solidFill>
                <a:latin typeface="Gatwick"/>
              </a:rPr>
              <a:t>From our feedback, we </a:t>
            </a:r>
            <a:r>
              <a:rPr lang="en-US" sz="3043">
                <a:solidFill>
                  <a:srgbClr val="000000"/>
                </a:solidFill>
                <a:latin typeface="Gatwick Bold"/>
              </a:rPr>
              <a:t>simplified our doctor preferences</a:t>
            </a:r>
            <a:r>
              <a:rPr lang="en-US" sz="3043">
                <a:solidFill>
                  <a:srgbClr val="000000"/>
                </a:solidFill>
                <a:latin typeface="Gatwick"/>
              </a:rPr>
              <a:t> to include gender and distance, but also </a:t>
            </a:r>
            <a:r>
              <a:rPr lang="en-US" sz="3043">
                <a:solidFill>
                  <a:srgbClr val="000000"/>
                </a:solidFill>
                <a:latin typeface="Gatwick Bold"/>
              </a:rPr>
              <a:t>introduced key factors like preferred language</a:t>
            </a:r>
            <a:r>
              <a:rPr lang="en-US" sz="3043">
                <a:solidFill>
                  <a:srgbClr val="000000"/>
                </a:solidFill>
                <a:latin typeface="Gatwick"/>
              </a:rPr>
              <a:t> which is vital when seeking care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C1E7">
                <a:alpha val="100000"/>
              </a:srgbClr>
            </a:gs>
            <a:gs pos="100000">
              <a:srgbClr val="FFF5CB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20065" y="1857177"/>
            <a:ext cx="4729390" cy="7710963"/>
          </a:xfrm>
          <a:custGeom>
            <a:avLst/>
            <a:gdLst/>
            <a:ahLst/>
            <a:cxnLst/>
            <a:rect r="r" b="b" t="t" l="l"/>
            <a:pathLst>
              <a:path h="7710963" w="4729390">
                <a:moveTo>
                  <a:pt x="0" y="0"/>
                </a:moveTo>
                <a:lnTo>
                  <a:pt x="4729390" y="0"/>
                </a:lnTo>
                <a:lnTo>
                  <a:pt x="4729390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1857177"/>
            <a:ext cx="4517339" cy="7710963"/>
          </a:xfrm>
          <a:custGeom>
            <a:avLst/>
            <a:gdLst/>
            <a:ahLst/>
            <a:cxnLst/>
            <a:rect r="r" b="b" t="t" l="l"/>
            <a:pathLst>
              <a:path h="7710963" w="4517339">
                <a:moveTo>
                  <a:pt x="0" y="0"/>
                </a:moveTo>
                <a:lnTo>
                  <a:pt x="4517339" y="0"/>
                </a:lnTo>
                <a:lnTo>
                  <a:pt x="4517339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508976" y="495300"/>
            <a:ext cx="13270047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>
                <a:solidFill>
                  <a:srgbClr val="000000"/>
                </a:solidFill>
                <a:latin typeface="Gatwick Bold"/>
              </a:rPr>
              <a:t>Design Change #2: Before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C1E7">
                <a:alpha val="100000"/>
              </a:srgbClr>
            </a:gs>
            <a:gs pos="100000">
              <a:srgbClr val="FFF5CB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31037" y="2250324"/>
            <a:ext cx="8612963" cy="6673370"/>
          </a:xfrm>
          <a:custGeom>
            <a:avLst/>
            <a:gdLst/>
            <a:ahLst/>
            <a:cxnLst/>
            <a:rect r="r" b="b" t="t" l="l"/>
            <a:pathLst>
              <a:path h="6673370" w="8612963">
                <a:moveTo>
                  <a:pt x="0" y="0"/>
                </a:moveTo>
                <a:lnTo>
                  <a:pt x="8612963" y="0"/>
                </a:lnTo>
                <a:lnTo>
                  <a:pt x="8612963" y="6673370"/>
                </a:lnTo>
                <a:lnTo>
                  <a:pt x="0" y="6673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42575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663217" y="1242277"/>
            <a:ext cx="9760207" cy="163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5200">
                <a:solidFill>
                  <a:srgbClr val="000000"/>
                </a:solidFill>
                <a:latin typeface="Gatwick Bold"/>
              </a:rPr>
              <a:t>Design Change #2: After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353570" y="3259879"/>
            <a:ext cx="8379501" cy="5663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46303" indent="-273151" lvl="1">
              <a:lnSpc>
                <a:spcPts val="3289"/>
              </a:lnSpc>
              <a:buFont typeface="Arial"/>
              <a:buChar char="•"/>
            </a:pPr>
            <a:r>
              <a:rPr lang="en-US" sz="2530">
                <a:solidFill>
                  <a:srgbClr val="000000"/>
                </a:solidFill>
                <a:latin typeface="Gatwick"/>
              </a:rPr>
              <a:t>In our lo-fi protoype, </a:t>
            </a:r>
            <a:r>
              <a:rPr lang="en-US" sz="2530">
                <a:solidFill>
                  <a:srgbClr val="000000"/>
                </a:solidFill>
                <a:latin typeface="Gatwick Bold"/>
              </a:rPr>
              <a:t>if a user wanted to reschedule an appointment</a:t>
            </a:r>
            <a:r>
              <a:rPr lang="en-US" sz="2530">
                <a:solidFill>
                  <a:srgbClr val="000000"/>
                </a:solidFill>
                <a:latin typeface="Gatwick"/>
              </a:rPr>
              <a:t> they had to click the three dots in the corner, which would then display more options</a:t>
            </a:r>
          </a:p>
          <a:p>
            <a:pPr>
              <a:lnSpc>
                <a:spcPts val="3289"/>
              </a:lnSpc>
            </a:pPr>
          </a:p>
          <a:p>
            <a:pPr>
              <a:lnSpc>
                <a:spcPts val="1299"/>
              </a:lnSpc>
            </a:pPr>
          </a:p>
          <a:p>
            <a:pPr marL="546303" indent="-273151" lvl="1">
              <a:lnSpc>
                <a:spcPts val="3289"/>
              </a:lnSpc>
              <a:buFont typeface="Arial"/>
              <a:buChar char="•"/>
            </a:pPr>
            <a:r>
              <a:rPr lang="en-US" sz="2530">
                <a:solidFill>
                  <a:srgbClr val="000000"/>
                </a:solidFill>
                <a:latin typeface="Gatwick"/>
              </a:rPr>
              <a:t>In our prototype testing we found that this was not intuitive / apparent for most of our users</a:t>
            </a:r>
          </a:p>
          <a:p>
            <a:pPr>
              <a:lnSpc>
                <a:spcPts val="3289"/>
              </a:lnSpc>
            </a:pPr>
          </a:p>
          <a:p>
            <a:pPr>
              <a:lnSpc>
                <a:spcPts val="1299"/>
              </a:lnSpc>
            </a:pPr>
          </a:p>
          <a:p>
            <a:pPr marL="546303" indent="-273151" lvl="1">
              <a:lnSpc>
                <a:spcPts val="3289"/>
              </a:lnSpc>
              <a:buFont typeface="Arial"/>
              <a:buChar char="•"/>
            </a:pPr>
            <a:r>
              <a:rPr lang="en-US" sz="2530">
                <a:solidFill>
                  <a:srgbClr val="000000"/>
                </a:solidFill>
                <a:latin typeface="Gatwick"/>
              </a:rPr>
              <a:t>We revised it, removing those three buttons and instead </a:t>
            </a:r>
            <a:r>
              <a:rPr lang="en-US" sz="2530">
                <a:solidFill>
                  <a:srgbClr val="000000"/>
                </a:solidFill>
                <a:latin typeface="Gatwick Bold"/>
              </a:rPr>
              <a:t>adding clear options</a:t>
            </a:r>
            <a:r>
              <a:rPr lang="en-US" sz="2530">
                <a:solidFill>
                  <a:srgbClr val="000000"/>
                </a:solidFill>
                <a:latin typeface="Gatwick"/>
              </a:rPr>
              <a:t> </a:t>
            </a:r>
            <a:r>
              <a:rPr lang="en-US" sz="2530">
                <a:solidFill>
                  <a:srgbClr val="000000"/>
                </a:solidFill>
                <a:latin typeface="Gatwick Bold"/>
              </a:rPr>
              <a:t>that are embedded directly in the appointments interface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C1E7">
                <a:alpha val="100000"/>
              </a:srgbClr>
            </a:gs>
            <a:gs pos="100000">
              <a:srgbClr val="FFF5CB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39196" y="654846"/>
            <a:ext cx="5905225" cy="8977307"/>
          </a:xfrm>
          <a:custGeom>
            <a:avLst/>
            <a:gdLst/>
            <a:ahLst/>
            <a:cxnLst/>
            <a:rect r="r" b="b" t="t" l="l"/>
            <a:pathLst>
              <a:path h="8977307" w="5905225">
                <a:moveTo>
                  <a:pt x="0" y="0"/>
                </a:moveTo>
                <a:lnTo>
                  <a:pt x="5905225" y="0"/>
                </a:lnTo>
                <a:lnTo>
                  <a:pt x="5905225" y="8977308"/>
                </a:lnTo>
                <a:lnTo>
                  <a:pt x="0" y="89773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124359" y="952500"/>
            <a:ext cx="9375574" cy="179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>
                <a:solidFill>
                  <a:srgbClr val="000000"/>
                </a:solidFill>
                <a:latin typeface="Gatwick Bold"/>
              </a:rPr>
              <a:t>Design Change #3:</a:t>
            </a:r>
          </a:p>
          <a:p>
            <a:pPr>
              <a:lnSpc>
                <a:spcPts val="6360"/>
              </a:lnSpc>
            </a:pPr>
            <a:r>
              <a:rPr lang="en-US" sz="5300">
                <a:solidFill>
                  <a:srgbClr val="000000"/>
                </a:solidFill>
                <a:latin typeface="Gatwick"/>
              </a:rPr>
              <a:t>Completely New!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991863" y="3134453"/>
            <a:ext cx="9640567" cy="6497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19640" indent="-309820" lvl="1">
              <a:lnSpc>
                <a:spcPts val="3731"/>
              </a:lnSpc>
              <a:buFont typeface="Arial"/>
              <a:buChar char="•"/>
            </a:pPr>
            <a:r>
              <a:rPr lang="en-US" sz="2870">
                <a:solidFill>
                  <a:srgbClr val="000000"/>
                </a:solidFill>
                <a:latin typeface="Gatwick"/>
              </a:rPr>
              <a:t>We added a feature page in our appointment flow that allows the user to </a:t>
            </a:r>
            <a:r>
              <a:rPr lang="en-US" sz="2870">
                <a:solidFill>
                  <a:srgbClr val="000000"/>
                </a:solidFill>
                <a:latin typeface="Gatwick Bold"/>
              </a:rPr>
              <a:t>rate their experience with a medical practitioner</a:t>
            </a:r>
            <a:r>
              <a:rPr lang="en-US" sz="2870">
                <a:solidFill>
                  <a:srgbClr val="000000"/>
                </a:solidFill>
                <a:latin typeface="Gatwick"/>
              </a:rPr>
              <a:t>.</a:t>
            </a:r>
          </a:p>
          <a:p>
            <a:pPr>
              <a:lnSpc>
                <a:spcPts val="3731"/>
              </a:lnSpc>
            </a:pPr>
          </a:p>
          <a:p>
            <a:pPr>
              <a:lnSpc>
                <a:spcPts val="1631"/>
              </a:lnSpc>
            </a:pPr>
          </a:p>
          <a:p>
            <a:pPr marL="619640" indent="-309820" lvl="1">
              <a:lnSpc>
                <a:spcPts val="3731"/>
              </a:lnSpc>
              <a:buFont typeface="Arial"/>
              <a:buChar char="•"/>
            </a:pPr>
            <a:r>
              <a:rPr lang="en-US" sz="2870">
                <a:solidFill>
                  <a:srgbClr val="000000"/>
                </a:solidFill>
                <a:latin typeface="Gatwick"/>
              </a:rPr>
              <a:t>Ideally, this data will help our system and other users recommend the best care </a:t>
            </a:r>
          </a:p>
          <a:p>
            <a:pPr>
              <a:lnSpc>
                <a:spcPts val="3731"/>
              </a:lnSpc>
            </a:pPr>
          </a:p>
          <a:p>
            <a:pPr>
              <a:lnSpc>
                <a:spcPts val="1631"/>
              </a:lnSpc>
            </a:pPr>
          </a:p>
          <a:p>
            <a:pPr marL="619640" indent="-309820" lvl="1">
              <a:lnSpc>
                <a:spcPts val="3731"/>
              </a:lnSpc>
              <a:buFont typeface="Arial"/>
              <a:buChar char="•"/>
            </a:pPr>
            <a:r>
              <a:rPr lang="en-US" sz="2870">
                <a:solidFill>
                  <a:srgbClr val="000000"/>
                </a:solidFill>
                <a:latin typeface="Gatwick"/>
              </a:rPr>
              <a:t>This feature also </a:t>
            </a:r>
            <a:r>
              <a:rPr lang="en-US" sz="2870">
                <a:solidFill>
                  <a:srgbClr val="000000"/>
                </a:solidFill>
                <a:latin typeface="Gatwick Bold"/>
              </a:rPr>
              <a:t>allows the user to set that doctor as their primary</a:t>
            </a:r>
            <a:r>
              <a:rPr lang="en-US" sz="2870">
                <a:solidFill>
                  <a:srgbClr val="000000"/>
                </a:solidFill>
                <a:latin typeface="Gatwick"/>
              </a:rPr>
              <a:t>, which will further the ease of scheduling appointments, </a:t>
            </a:r>
            <a:r>
              <a:rPr lang="en-US" sz="2870">
                <a:solidFill>
                  <a:srgbClr val="000000"/>
                </a:solidFill>
                <a:latin typeface="Gatwick Bold"/>
              </a:rPr>
              <a:t>or find a new one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CDFFD8">
                <a:alpha val="100000"/>
              </a:srgbClr>
            </a:gs>
            <a:gs pos="100000">
              <a:srgbClr val="C5D9FF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70863" y="3761040"/>
            <a:ext cx="6664786" cy="5052847"/>
            <a:chOff x="0" y="0"/>
            <a:chExt cx="748122" cy="56718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48122" cy="567182"/>
            </a:xfrm>
            <a:custGeom>
              <a:avLst/>
              <a:gdLst/>
              <a:ahLst/>
              <a:cxnLst/>
              <a:rect r="r" b="b" t="t" l="l"/>
              <a:pathLst>
                <a:path h="567182" w="748122">
                  <a:moveTo>
                    <a:pt x="249509" y="19070"/>
                  </a:moveTo>
                  <a:cubicBezTo>
                    <a:pt x="287739" y="7556"/>
                    <a:pt x="331467" y="0"/>
                    <a:pt x="374262" y="0"/>
                  </a:cubicBezTo>
                  <a:cubicBezTo>
                    <a:pt x="417059" y="0"/>
                    <a:pt x="458241" y="6476"/>
                    <a:pt x="496190" y="17990"/>
                  </a:cubicBezTo>
                  <a:cubicBezTo>
                    <a:pt x="496999" y="18350"/>
                    <a:pt x="497806" y="18350"/>
                    <a:pt x="498613" y="18710"/>
                  </a:cubicBezTo>
                  <a:cubicBezTo>
                    <a:pt x="641132" y="64765"/>
                    <a:pt x="746104" y="186379"/>
                    <a:pt x="748122" y="323046"/>
                  </a:cubicBezTo>
                  <a:lnTo>
                    <a:pt x="748122" y="567182"/>
                  </a:lnTo>
                  <a:lnTo>
                    <a:pt x="0" y="567182"/>
                  </a:lnTo>
                  <a:lnTo>
                    <a:pt x="0" y="323227"/>
                  </a:lnTo>
                  <a:cubicBezTo>
                    <a:pt x="2019" y="185660"/>
                    <a:pt x="105375" y="64045"/>
                    <a:pt x="249509" y="1907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12700"/>
              <a:ext cx="748122" cy="5544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550829" y="4325472"/>
            <a:ext cx="704854" cy="1094995"/>
            <a:chOff x="0" y="0"/>
            <a:chExt cx="185641" cy="2883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1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855706" y="3761040"/>
            <a:ext cx="6664786" cy="5052847"/>
            <a:chOff x="0" y="0"/>
            <a:chExt cx="748122" cy="56718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48122" cy="567182"/>
            </a:xfrm>
            <a:custGeom>
              <a:avLst/>
              <a:gdLst/>
              <a:ahLst/>
              <a:cxnLst/>
              <a:rect r="r" b="b" t="t" l="l"/>
              <a:pathLst>
                <a:path h="567182" w="748122">
                  <a:moveTo>
                    <a:pt x="249509" y="19070"/>
                  </a:moveTo>
                  <a:cubicBezTo>
                    <a:pt x="287739" y="7556"/>
                    <a:pt x="331467" y="0"/>
                    <a:pt x="374262" y="0"/>
                  </a:cubicBezTo>
                  <a:cubicBezTo>
                    <a:pt x="417059" y="0"/>
                    <a:pt x="458241" y="6476"/>
                    <a:pt x="496190" y="17990"/>
                  </a:cubicBezTo>
                  <a:cubicBezTo>
                    <a:pt x="496999" y="18350"/>
                    <a:pt x="497806" y="18350"/>
                    <a:pt x="498613" y="18710"/>
                  </a:cubicBezTo>
                  <a:cubicBezTo>
                    <a:pt x="641132" y="64765"/>
                    <a:pt x="746104" y="186379"/>
                    <a:pt x="748122" y="323046"/>
                  </a:cubicBezTo>
                  <a:lnTo>
                    <a:pt x="748122" y="567182"/>
                  </a:lnTo>
                  <a:lnTo>
                    <a:pt x="0" y="567182"/>
                  </a:lnTo>
                  <a:lnTo>
                    <a:pt x="0" y="323227"/>
                  </a:lnTo>
                  <a:cubicBezTo>
                    <a:pt x="2019" y="185660"/>
                    <a:pt x="105375" y="64045"/>
                    <a:pt x="249509" y="1907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12700"/>
              <a:ext cx="748122" cy="5544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835672" y="4325472"/>
            <a:ext cx="704854" cy="1094995"/>
            <a:chOff x="0" y="0"/>
            <a:chExt cx="185641" cy="28839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2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952500"/>
            <a:ext cx="9273496" cy="2057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Usability Goals</a:t>
            </a:r>
          </a:p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&amp; Measurements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098812" y="5715080"/>
            <a:ext cx="3637517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atwick Bold"/>
              </a:rPr>
              <a:t>Ease of Use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516003" y="6721555"/>
            <a:ext cx="4774506" cy="93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"/>
              </a:rPr>
              <a:t>Measured by number of misclicks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606748" y="5663645"/>
            <a:ext cx="5162702" cy="1211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atwick Bold"/>
              </a:rPr>
              <a:t>Intuitive Interface and Workflows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30974" y="7160975"/>
            <a:ext cx="6314249" cy="93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"/>
              </a:rPr>
              <a:t>Measured by number of questions asked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CDFFD8">
                <a:alpha val="100000"/>
              </a:srgbClr>
            </a:gs>
            <a:gs pos="100000">
              <a:srgbClr val="C5D9FF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952500"/>
            <a:ext cx="9273496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Progress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2151859" y="3367014"/>
            <a:ext cx="704854" cy="1094995"/>
            <a:chOff x="0" y="0"/>
            <a:chExt cx="185641" cy="2883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1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914646" y="4837797"/>
            <a:ext cx="6160483" cy="3679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"/>
              </a:rPr>
              <a:t>To increase ease of use, we’ve made </a:t>
            </a:r>
            <a:r>
              <a:rPr lang="en-US" sz="2799">
                <a:solidFill>
                  <a:srgbClr val="000000"/>
                </a:solidFill>
                <a:latin typeface="Gatwick Bold"/>
              </a:rPr>
              <a:t>screens simpler</a:t>
            </a:r>
            <a:r>
              <a:rPr lang="en-US" sz="2799">
                <a:solidFill>
                  <a:srgbClr val="000000"/>
                </a:solidFill>
                <a:latin typeface="Gatwick"/>
              </a:rPr>
              <a:t> and</a:t>
            </a:r>
            <a:r>
              <a:rPr lang="en-US" sz="2799">
                <a:solidFill>
                  <a:srgbClr val="000000"/>
                </a:solidFill>
                <a:latin typeface="Gatwick Bold"/>
              </a:rPr>
              <a:t> less cluttered</a:t>
            </a:r>
            <a:r>
              <a:rPr lang="en-US" sz="2799">
                <a:solidFill>
                  <a:srgbClr val="000000"/>
                </a:solidFill>
                <a:latin typeface="Gatwick"/>
              </a:rPr>
              <a:t>, </a:t>
            </a:r>
            <a:r>
              <a:rPr lang="en-US" sz="2799">
                <a:solidFill>
                  <a:srgbClr val="000000"/>
                </a:solidFill>
                <a:latin typeface="Gatwick Bold"/>
              </a:rPr>
              <a:t>reduced</a:t>
            </a:r>
            <a:r>
              <a:rPr lang="en-US" sz="2799">
                <a:solidFill>
                  <a:srgbClr val="000000"/>
                </a:solidFill>
                <a:latin typeface="Gatwick"/>
              </a:rPr>
              <a:t> the </a:t>
            </a:r>
            <a:r>
              <a:rPr lang="en-US" sz="2799">
                <a:solidFill>
                  <a:srgbClr val="000000"/>
                </a:solidFill>
                <a:latin typeface="Gatwick Bold"/>
              </a:rPr>
              <a:t>number of buttons</a:t>
            </a:r>
            <a:r>
              <a:rPr lang="en-US" sz="2799">
                <a:solidFill>
                  <a:srgbClr val="000000"/>
                </a:solidFill>
                <a:latin typeface="Gatwick"/>
              </a:rPr>
              <a:t> on each page, and made </a:t>
            </a:r>
            <a:r>
              <a:rPr lang="en-US" sz="2799">
                <a:solidFill>
                  <a:srgbClr val="000000"/>
                </a:solidFill>
                <a:latin typeface="Gatwick Bold"/>
              </a:rPr>
              <a:t>buttons more descriptive</a:t>
            </a:r>
            <a:r>
              <a:rPr lang="en-US" sz="2799">
                <a:solidFill>
                  <a:srgbClr val="000000"/>
                </a:solidFill>
                <a:latin typeface="Gatwick"/>
              </a:rPr>
              <a:t> in their function (e.g. “Options” instead of “...”)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859707" y="3360559"/>
            <a:ext cx="704854" cy="1094995"/>
            <a:chOff x="0" y="0"/>
            <a:chExt cx="185641" cy="2883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2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176129" y="3565896"/>
            <a:ext cx="3637517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atwick Bold"/>
              </a:rPr>
              <a:t>Ease of Use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973440" y="3290814"/>
            <a:ext cx="5162702" cy="1211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Gatwick Bold"/>
              </a:rPr>
              <a:t>Intuitive Interface and Workflows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12134" y="4837797"/>
            <a:ext cx="6868769" cy="4136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"/>
              </a:rPr>
              <a:t>To reduce confusion, we’ve made tasks like </a:t>
            </a:r>
            <a:r>
              <a:rPr lang="en-US" sz="2799">
                <a:solidFill>
                  <a:srgbClr val="000000"/>
                </a:solidFill>
                <a:latin typeface="Gatwick Bold"/>
              </a:rPr>
              <a:t>onboarding simpler</a:t>
            </a:r>
            <a:r>
              <a:rPr lang="en-US" sz="2799">
                <a:solidFill>
                  <a:srgbClr val="000000"/>
                </a:solidFill>
                <a:latin typeface="Gatwick"/>
              </a:rPr>
              <a:t> (e.g. allowing users to skip steps, making the initial profile page have only one task to complete) and </a:t>
            </a:r>
            <a:r>
              <a:rPr lang="en-US" sz="2799">
                <a:solidFill>
                  <a:srgbClr val="000000"/>
                </a:solidFill>
                <a:latin typeface="Gatwick Bold"/>
              </a:rPr>
              <a:t>clarified how unique cases</a:t>
            </a:r>
            <a:r>
              <a:rPr lang="en-US" sz="2799">
                <a:solidFill>
                  <a:srgbClr val="000000"/>
                </a:solidFill>
                <a:latin typeface="Gatwick"/>
              </a:rPr>
              <a:t> work (not having a digital calendar or insurance card)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94B9FF">
                <a:alpha val="100000"/>
              </a:srgbClr>
            </a:gs>
            <a:gs pos="100000">
              <a:srgbClr val="FFE5F6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468119" y="952500"/>
            <a:ext cx="13351763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>
                <a:solidFill>
                  <a:srgbClr val="000000"/>
                </a:solidFill>
                <a:latin typeface="Gatwick Bold"/>
              </a:rPr>
              <a:t>Revised Interface Sketches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540400" y="2929657"/>
            <a:ext cx="2910182" cy="1393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 Bold"/>
              </a:rPr>
              <a:t>Skipping Onboarding Steps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606251" y="2859275"/>
            <a:ext cx="704854" cy="1094995"/>
            <a:chOff x="0" y="0"/>
            <a:chExt cx="185641" cy="2883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1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540400" y="5271155"/>
            <a:ext cx="3364541" cy="93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 Bold"/>
              </a:rPr>
              <a:t>Editing Appointments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606251" y="5220228"/>
            <a:ext cx="714379" cy="1094995"/>
            <a:chOff x="0" y="0"/>
            <a:chExt cx="188149" cy="28839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8149" cy="288394"/>
            </a:xfrm>
            <a:custGeom>
              <a:avLst/>
              <a:gdLst/>
              <a:ahLst/>
              <a:cxnLst/>
              <a:rect r="r" b="b" t="t" l="l"/>
              <a:pathLst>
                <a:path h="288394" w="188149">
                  <a:moveTo>
                    <a:pt x="94075" y="0"/>
                  </a:moveTo>
                  <a:lnTo>
                    <a:pt x="94075" y="0"/>
                  </a:lnTo>
                  <a:cubicBezTo>
                    <a:pt x="146031" y="0"/>
                    <a:pt x="188149" y="42119"/>
                    <a:pt x="188149" y="94075"/>
                  </a:cubicBezTo>
                  <a:lnTo>
                    <a:pt x="188149" y="194319"/>
                  </a:lnTo>
                  <a:cubicBezTo>
                    <a:pt x="188149" y="219269"/>
                    <a:pt x="178238" y="243197"/>
                    <a:pt x="160595" y="260840"/>
                  </a:cubicBezTo>
                  <a:cubicBezTo>
                    <a:pt x="142953" y="278482"/>
                    <a:pt x="119025" y="288394"/>
                    <a:pt x="94075" y="288394"/>
                  </a:cubicBezTo>
                  <a:lnTo>
                    <a:pt x="94075" y="288394"/>
                  </a:lnTo>
                  <a:cubicBezTo>
                    <a:pt x="69124" y="288394"/>
                    <a:pt x="45196" y="278482"/>
                    <a:pt x="27554" y="260840"/>
                  </a:cubicBezTo>
                  <a:cubicBezTo>
                    <a:pt x="9911" y="243197"/>
                    <a:pt x="0" y="219269"/>
                    <a:pt x="0" y="194319"/>
                  </a:cubicBezTo>
                  <a:lnTo>
                    <a:pt x="0" y="94075"/>
                  </a:lnTo>
                  <a:cubicBezTo>
                    <a:pt x="0" y="69124"/>
                    <a:pt x="9911" y="45196"/>
                    <a:pt x="27554" y="27554"/>
                  </a:cubicBezTo>
                  <a:cubicBezTo>
                    <a:pt x="45196" y="9911"/>
                    <a:pt x="69124" y="0"/>
                    <a:pt x="94075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00025"/>
              <a:ext cx="188149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2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539705" y="7575732"/>
            <a:ext cx="4355298" cy="1393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 Bold"/>
              </a:rPr>
              <a:t>Viewing and Following Up Past Appointments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606251" y="7601097"/>
            <a:ext cx="704854" cy="1094995"/>
            <a:chOff x="0" y="0"/>
            <a:chExt cx="185641" cy="28839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3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7123603" y="2802125"/>
            <a:ext cx="9558146" cy="1477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86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Gatwick"/>
              </a:rPr>
              <a:t>Instead of displaying all the steps needed to onboard at once, we show </a:t>
            </a:r>
            <a:r>
              <a:rPr lang="en-US" sz="2200">
                <a:solidFill>
                  <a:srgbClr val="000000"/>
                </a:solidFill>
                <a:latin typeface="Gatwick Bold"/>
              </a:rPr>
              <a:t>only the first step </a:t>
            </a:r>
            <a:r>
              <a:rPr lang="en-US" sz="2200">
                <a:solidFill>
                  <a:srgbClr val="000000"/>
                </a:solidFill>
                <a:latin typeface="Gatwick"/>
              </a:rPr>
              <a:t>and automatically have the flow go through the entire process,</a:t>
            </a:r>
            <a:r>
              <a:rPr lang="en-US" sz="2200">
                <a:solidFill>
                  <a:srgbClr val="000000"/>
                </a:solidFill>
                <a:latin typeface="Gatwick Bold"/>
              </a:rPr>
              <a:t> allowing users to skip steps</a:t>
            </a:r>
            <a:r>
              <a:rPr lang="en-US" sz="2200">
                <a:solidFill>
                  <a:srgbClr val="000000"/>
                </a:solidFill>
                <a:latin typeface="Gatwick"/>
              </a:rPr>
              <a:t> if they wish to.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23603" y="7581032"/>
            <a:ext cx="9558146" cy="1115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86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Gatwick"/>
              </a:rPr>
              <a:t>Users are able to view </a:t>
            </a:r>
            <a:r>
              <a:rPr lang="en-US" sz="2200">
                <a:solidFill>
                  <a:srgbClr val="000000"/>
                </a:solidFill>
                <a:latin typeface="Gatwick Bold"/>
              </a:rPr>
              <a:t>past appointments</a:t>
            </a:r>
            <a:r>
              <a:rPr lang="en-US" sz="2200">
                <a:solidFill>
                  <a:srgbClr val="000000"/>
                </a:solidFill>
                <a:latin typeface="Gatwick"/>
              </a:rPr>
              <a:t> in addition to future appointments, and can </a:t>
            </a:r>
            <a:r>
              <a:rPr lang="en-US" sz="2200">
                <a:solidFill>
                  <a:srgbClr val="000000"/>
                </a:solidFill>
                <a:latin typeface="Gatwick Bold"/>
              </a:rPr>
              <a:t>flag past appointments</a:t>
            </a:r>
            <a:r>
              <a:rPr lang="en-US" sz="2200">
                <a:solidFill>
                  <a:srgbClr val="000000"/>
                </a:solidFill>
                <a:latin typeface="Gatwick"/>
              </a:rPr>
              <a:t> for </a:t>
            </a:r>
            <a:r>
              <a:rPr lang="en-US" sz="2200">
                <a:solidFill>
                  <a:srgbClr val="000000"/>
                </a:solidFill>
                <a:latin typeface="Gatwick Bold"/>
              </a:rPr>
              <a:t>scheduling a follow-up</a:t>
            </a:r>
            <a:r>
              <a:rPr lang="en-US" sz="2200">
                <a:solidFill>
                  <a:srgbClr val="000000"/>
                </a:solidFill>
                <a:latin typeface="Gatwick"/>
              </a:rPr>
              <a:t>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123603" y="5271155"/>
            <a:ext cx="9558146" cy="1115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86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Gatwick"/>
              </a:rPr>
              <a:t>We revised the “View Appointments” page to be clearer, editing the</a:t>
            </a:r>
            <a:r>
              <a:rPr lang="en-US" sz="2200">
                <a:solidFill>
                  <a:srgbClr val="000000"/>
                </a:solidFill>
                <a:latin typeface="Gatwick Bold"/>
              </a:rPr>
              <a:t> “...” </a:t>
            </a:r>
            <a:r>
              <a:rPr lang="en-US" sz="2200">
                <a:solidFill>
                  <a:srgbClr val="000000"/>
                </a:solidFill>
                <a:latin typeface="Gatwick"/>
              </a:rPr>
              <a:t>button into </a:t>
            </a:r>
            <a:r>
              <a:rPr lang="en-US" sz="2200">
                <a:solidFill>
                  <a:srgbClr val="000000"/>
                </a:solidFill>
                <a:latin typeface="Gatwick Bold"/>
              </a:rPr>
              <a:t>“Reschedule” and “Change,</a:t>
            </a:r>
            <a:r>
              <a:rPr lang="en-US" sz="2200">
                <a:solidFill>
                  <a:srgbClr val="000000"/>
                </a:solidFill>
                <a:latin typeface="Gatwick"/>
              </a:rPr>
              <a:t>” clearly delineating the two options.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94B9FF">
                <a:alpha val="100000"/>
              </a:srgbClr>
            </a:gs>
            <a:gs pos="100000">
              <a:srgbClr val="FFE5F6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208842" y="296958"/>
            <a:ext cx="9870315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>
                <a:solidFill>
                  <a:srgbClr val="000000"/>
                </a:solidFill>
                <a:latin typeface="Gatwick Bold"/>
              </a:rPr>
              <a:t>Revisions Rationale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21513" y="3135028"/>
            <a:ext cx="4626460" cy="93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 Bold"/>
              </a:rPr>
              <a:t>Skipping Onboarding Steps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682316" y="1744758"/>
            <a:ext cx="704854" cy="1094995"/>
            <a:chOff x="0" y="0"/>
            <a:chExt cx="185641" cy="2883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1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243223" y="3135028"/>
            <a:ext cx="3364541" cy="93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 Bold"/>
              </a:rPr>
              <a:t>Editing Appointments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568304" y="1744758"/>
            <a:ext cx="714379" cy="1094995"/>
            <a:chOff x="0" y="0"/>
            <a:chExt cx="188149" cy="28839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8149" cy="288394"/>
            </a:xfrm>
            <a:custGeom>
              <a:avLst/>
              <a:gdLst/>
              <a:ahLst/>
              <a:cxnLst/>
              <a:rect r="r" b="b" t="t" l="l"/>
              <a:pathLst>
                <a:path h="288394" w="188149">
                  <a:moveTo>
                    <a:pt x="94075" y="0"/>
                  </a:moveTo>
                  <a:lnTo>
                    <a:pt x="94075" y="0"/>
                  </a:lnTo>
                  <a:cubicBezTo>
                    <a:pt x="146031" y="0"/>
                    <a:pt x="188149" y="42119"/>
                    <a:pt x="188149" y="94075"/>
                  </a:cubicBezTo>
                  <a:lnTo>
                    <a:pt x="188149" y="194319"/>
                  </a:lnTo>
                  <a:cubicBezTo>
                    <a:pt x="188149" y="219269"/>
                    <a:pt x="178238" y="243197"/>
                    <a:pt x="160595" y="260840"/>
                  </a:cubicBezTo>
                  <a:cubicBezTo>
                    <a:pt x="142953" y="278482"/>
                    <a:pt x="119025" y="288394"/>
                    <a:pt x="94075" y="288394"/>
                  </a:cubicBezTo>
                  <a:lnTo>
                    <a:pt x="94075" y="288394"/>
                  </a:lnTo>
                  <a:cubicBezTo>
                    <a:pt x="69124" y="288394"/>
                    <a:pt x="45196" y="278482"/>
                    <a:pt x="27554" y="260840"/>
                  </a:cubicBezTo>
                  <a:cubicBezTo>
                    <a:pt x="9911" y="243197"/>
                    <a:pt x="0" y="219269"/>
                    <a:pt x="0" y="194319"/>
                  </a:cubicBezTo>
                  <a:lnTo>
                    <a:pt x="0" y="94075"/>
                  </a:lnTo>
                  <a:cubicBezTo>
                    <a:pt x="0" y="69124"/>
                    <a:pt x="9911" y="45196"/>
                    <a:pt x="27554" y="27554"/>
                  </a:cubicBezTo>
                  <a:cubicBezTo>
                    <a:pt x="45196" y="9911"/>
                    <a:pt x="69124" y="0"/>
                    <a:pt x="94075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00025"/>
              <a:ext cx="188149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2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2503239" y="3135028"/>
            <a:ext cx="5269066" cy="93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 Bold"/>
              </a:rPr>
              <a:t>Viewing and Following Up Past Appointments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4635319" y="1744758"/>
            <a:ext cx="704854" cy="1094995"/>
            <a:chOff x="0" y="0"/>
            <a:chExt cx="185641" cy="28839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3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337530" y="4366293"/>
            <a:ext cx="5394426" cy="494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39751" indent="-269876" lvl="1">
              <a:lnSpc>
                <a:spcPts val="3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Gatwick"/>
              </a:rPr>
              <a:t>Users were </a:t>
            </a:r>
            <a:r>
              <a:rPr lang="en-US" sz="2500">
                <a:solidFill>
                  <a:srgbClr val="000000"/>
                </a:solidFill>
                <a:latin typeface="Gatwick Bold"/>
              </a:rPr>
              <a:t>confused by all the steps</a:t>
            </a:r>
            <a:r>
              <a:rPr lang="en-US" sz="2500">
                <a:solidFill>
                  <a:srgbClr val="000000"/>
                </a:solidFill>
                <a:latin typeface="Gatwick"/>
              </a:rPr>
              <a:t> they had to complete to finish creating a profile and expressed a desire to</a:t>
            </a:r>
            <a:r>
              <a:rPr lang="en-US" sz="2500">
                <a:solidFill>
                  <a:srgbClr val="000000"/>
                </a:solidFill>
                <a:latin typeface="Gatwick Bold"/>
              </a:rPr>
              <a:t> skip some of the steps. </a:t>
            </a:r>
          </a:p>
          <a:p>
            <a:pPr>
              <a:lnSpc>
                <a:spcPts val="3250"/>
              </a:lnSpc>
            </a:pPr>
          </a:p>
          <a:p>
            <a:pPr marL="539751" indent="-269876" lvl="1">
              <a:lnSpc>
                <a:spcPts val="3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Gatwick"/>
              </a:rPr>
              <a:t>To reduce confusion, we simplified the initial onboarding pages and created</a:t>
            </a:r>
            <a:r>
              <a:rPr lang="en-US" sz="2500">
                <a:solidFill>
                  <a:srgbClr val="000000"/>
                </a:solidFill>
                <a:latin typeface="Gatwick Bold"/>
              </a:rPr>
              <a:t> skippable, simpler steps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248435" y="4471068"/>
            <a:ext cx="5778673" cy="494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39749" indent="-269875" lvl="1">
              <a:lnSpc>
                <a:spcPts val="3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Gatwick"/>
              </a:rPr>
              <a:t>Viewing and following up on past appointments makes it easier to</a:t>
            </a:r>
            <a:r>
              <a:rPr lang="en-US" sz="2499">
                <a:solidFill>
                  <a:srgbClr val="000000"/>
                </a:solidFill>
                <a:latin typeface="Gatwick Bold"/>
              </a:rPr>
              <a:t> continuously schedule appointments</a:t>
            </a:r>
            <a:r>
              <a:rPr lang="en-US" sz="2499">
                <a:solidFill>
                  <a:srgbClr val="000000"/>
                </a:solidFill>
                <a:latin typeface="Gatwick"/>
              </a:rPr>
              <a:t> and </a:t>
            </a:r>
            <a:r>
              <a:rPr lang="en-US" sz="2499">
                <a:solidFill>
                  <a:srgbClr val="000000"/>
                </a:solidFill>
                <a:latin typeface="Gatwick Bold"/>
              </a:rPr>
              <a:t>follow up on appointments.</a:t>
            </a:r>
          </a:p>
          <a:p>
            <a:pPr>
              <a:lnSpc>
                <a:spcPts val="3249"/>
              </a:lnSpc>
            </a:pPr>
          </a:p>
          <a:p>
            <a:pPr marL="539749" indent="-269875" lvl="1">
              <a:lnSpc>
                <a:spcPts val="3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Gatwick Bold"/>
              </a:rPr>
              <a:t>Users expressed </a:t>
            </a:r>
            <a:r>
              <a:rPr lang="en-US" sz="2499">
                <a:solidFill>
                  <a:srgbClr val="000000"/>
                </a:solidFill>
                <a:latin typeface="Gatwick"/>
              </a:rPr>
              <a:t>wanting to </a:t>
            </a:r>
            <a:r>
              <a:rPr lang="en-US" sz="2499">
                <a:solidFill>
                  <a:srgbClr val="000000"/>
                </a:solidFill>
                <a:latin typeface="Gatwick Bold"/>
              </a:rPr>
              <a:t>see the appointments they had scheduled before, </a:t>
            </a:r>
            <a:r>
              <a:rPr lang="en-US" sz="2499">
                <a:solidFill>
                  <a:srgbClr val="000000"/>
                </a:solidFill>
                <a:latin typeface="Gatwick"/>
              </a:rPr>
              <a:t>not just the future appointments.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284843" y="4366293"/>
            <a:ext cx="5718314" cy="494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39749" indent="-269875" lvl="1">
              <a:lnSpc>
                <a:spcPts val="3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Gatwick Bold"/>
              </a:rPr>
              <a:t>Older users</a:t>
            </a:r>
            <a:r>
              <a:rPr lang="en-US" sz="2499">
                <a:solidFill>
                  <a:srgbClr val="000000"/>
                </a:solidFill>
                <a:latin typeface="Gatwick"/>
              </a:rPr>
              <a:t> were </a:t>
            </a:r>
            <a:r>
              <a:rPr lang="en-US" sz="2499">
                <a:solidFill>
                  <a:srgbClr val="000000"/>
                </a:solidFill>
                <a:latin typeface="Gatwick Bold"/>
              </a:rPr>
              <a:t>confused</a:t>
            </a:r>
            <a:r>
              <a:rPr lang="en-US" sz="2499">
                <a:solidFill>
                  <a:srgbClr val="000000"/>
                </a:solidFill>
                <a:latin typeface="Gatwick"/>
              </a:rPr>
              <a:t> how to </a:t>
            </a:r>
            <a:r>
              <a:rPr lang="en-US" sz="2499">
                <a:solidFill>
                  <a:srgbClr val="000000"/>
                </a:solidFill>
                <a:latin typeface="Gatwick Bold"/>
              </a:rPr>
              <a:t>reschedule</a:t>
            </a:r>
            <a:r>
              <a:rPr lang="en-US" sz="2499">
                <a:solidFill>
                  <a:srgbClr val="000000"/>
                </a:solidFill>
                <a:latin typeface="Gatwick"/>
              </a:rPr>
              <a:t> an appointment at the view appointments page. </a:t>
            </a:r>
          </a:p>
          <a:p>
            <a:pPr>
              <a:lnSpc>
                <a:spcPts val="3249"/>
              </a:lnSpc>
            </a:pPr>
          </a:p>
          <a:p>
            <a:pPr marL="539749" indent="-269875" lvl="1">
              <a:lnSpc>
                <a:spcPts val="3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Gatwick"/>
              </a:rPr>
              <a:t>To make the app more intuitive, we made the </a:t>
            </a:r>
            <a:r>
              <a:rPr lang="en-US" sz="2499">
                <a:solidFill>
                  <a:srgbClr val="000000"/>
                </a:solidFill>
                <a:latin typeface="Gatwick Bold"/>
              </a:rPr>
              <a:t>tasks easier to see,</a:t>
            </a:r>
            <a:r>
              <a:rPr lang="en-US" sz="2499">
                <a:solidFill>
                  <a:srgbClr val="000000"/>
                </a:solidFill>
                <a:latin typeface="Gatwick"/>
              </a:rPr>
              <a:t> allowing older users to have the same experience as younger users.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4B9FF">
                <a:alpha val="100000"/>
              </a:srgbClr>
            </a:gs>
            <a:gs pos="100000">
              <a:srgbClr val="FFE5F6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5556" y="741126"/>
            <a:ext cx="10626243" cy="59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55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Gatwick Bold"/>
              </a:rPr>
              <a:t>Skipping Onboarding Steps: Before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542914" y="523828"/>
            <a:ext cx="704854" cy="1094995"/>
            <a:chOff x="0" y="0"/>
            <a:chExt cx="185641" cy="2883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1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29584" y="3482396"/>
            <a:ext cx="17428831" cy="4494365"/>
          </a:xfrm>
          <a:custGeom>
            <a:avLst/>
            <a:gdLst/>
            <a:ahLst/>
            <a:cxnLst/>
            <a:rect r="r" b="b" t="t" l="l"/>
            <a:pathLst>
              <a:path h="4494365" w="17428831">
                <a:moveTo>
                  <a:pt x="0" y="0"/>
                </a:moveTo>
                <a:lnTo>
                  <a:pt x="17428832" y="0"/>
                </a:lnTo>
                <a:lnTo>
                  <a:pt x="17428832" y="4494365"/>
                </a:lnTo>
                <a:lnTo>
                  <a:pt x="0" y="44943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203" r="-4162" b="-35924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4B9FF">
                <a:alpha val="100000"/>
              </a:srgbClr>
            </a:gs>
            <a:gs pos="100000">
              <a:srgbClr val="FFE5F6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71457" y="277489"/>
            <a:ext cx="704854" cy="1094995"/>
            <a:chOff x="0" y="0"/>
            <a:chExt cx="185641" cy="2883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1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161139" y="1609377"/>
            <a:ext cx="13965721" cy="4128837"/>
          </a:xfrm>
          <a:custGeom>
            <a:avLst/>
            <a:gdLst/>
            <a:ahLst/>
            <a:cxnLst/>
            <a:rect r="r" b="b" t="t" l="l"/>
            <a:pathLst>
              <a:path h="4128837" w="13965721">
                <a:moveTo>
                  <a:pt x="0" y="0"/>
                </a:moveTo>
                <a:lnTo>
                  <a:pt x="13965722" y="0"/>
                </a:lnTo>
                <a:lnTo>
                  <a:pt x="13965722" y="4128837"/>
                </a:lnTo>
                <a:lnTo>
                  <a:pt x="0" y="41288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3" t="-8429" r="-101938" b="-270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05606" y="537966"/>
            <a:ext cx="11900379" cy="60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54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Gatwick Bold"/>
              </a:rPr>
              <a:t>Skipping Onboarding Steps: After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161139" y="5738214"/>
            <a:ext cx="13965721" cy="4170169"/>
          </a:xfrm>
          <a:custGeom>
            <a:avLst/>
            <a:gdLst/>
            <a:ahLst/>
            <a:cxnLst/>
            <a:rect r="r" b="b" t="t" l="l"/>
            <a:pathLst>
              <a:path h="4170169" w="13965721">
                <a:moveTo>
                  <a:pt x="0" y="0"/>
                </a:moveTo>
                <a:lnTo>
                  <a:pt x="13965722" y="0"/>
                </a:lnTo>
                <a:lnTo>
                  <a:pt x="13965722" y="4170169"/>
                </a:lnTo>
                <a:lnTo>
                  <a:pt x="0" y="41701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188" t="-8349" r="-1245" b="-1164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4B9FF">
                <a:alpha val="100000"/>
              </a:srgbClr>
            </a:gs>
            <a:gs pos="100000">
              <a:srgbClr val="FFE5F6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1511" y="259312"/>
            <a:ext cx="714379" cy="1094995"/>
            <a:chOff x="0" y="0"/>
            <a:chExt cx="188149" cy="2883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149" cy="288394"/>
            </a:xfrm>
            <a:custGeom>
              <a:avLst/>
              <a:gdLst/>
              <a:ahLst/>
              <a:cxnLst/>
              <a:rect r="r" b="b" t="t" l="l"/>
              <a:pathLst>
                <a:path h="288394" w="188149">
                  <a:moveTo>
                    <a:pt x="94075" y="0"/>
                  </a:moveTo>
                  <a:lnTo>
                    <a:pt x="94075" y="0"/>
                  </a:lnTo>
                  <a:cubicBezTo>
                    <a:pt x="146031" y="0"/>
                    <a:pt x="188149" y="42119"/>
                    <a:pt x="188149" y="94075"/>
                  </a:cubicBezTo>
                  <a:lnTo>
                    <a:pt x="188149" y="194319"/>
                  </a:lnTo>
                  <a:cubicBezTo>
                    <a:pt x="188149" y="219269"/>
                    <a:pt x="178238" y="243197"/>
                    <a:pt x="160595" y="260840"/>
                  </a:cubicBezTo>
                  <a:cubicBezTo>
                    <a:pt x="142953" y="278482"/>
                    <a:pt x="119025" y="288394"/>
                    <a:pt x="94075" y="288394"/>
                  </a:cubicBezTo>
                  <a:lnTo>
                    <a:pt x="94075" y="288394"/>
                  </a:lnTo>
                  <a:cubicBezTo>
                    <a:pt x="69124" y="288394"/>
                    <a:pt x="45196" y="278482"/>
                    <a:pt x="27554" y="260840"/>
                  </a:cubicBezTo>
                  <a:cubicBezTo>
                    <a:pt x="9911" y="243197"/>
                    <a:pt x="0" y="219269"/>
                    <a:pt x="0" y="194319"/>
                  </a:cubicBezTo>
                  <a:lnTo>
                    <a:pt x="0" y="94075"/>
                  </a:lnTo>
                  <a:cubicBezTo>
                    <a:pt x="0" y="69124"/>
                    <a:pt x="9911" y="45196"/>
                    <a:pt x="27554" y="27554"/>
                  </a:cubicBezTo>
                  <a:cubicBezTo>
                    <a:pt x="45196" y="9911"/>
                    <a:pt x="69124" y="0"/>
                    <a:pt x="94075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00025"/>
              <a:ext cx="188149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2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977541" y="1354307"/>
            <a:ext cx="10332918" cy="8698460"/>
          </a:xfrm>
          <a:custGeom>
            <a:avLst/>
            <a:gdLst/>
            <a:ahLst/>
            <a:cxnLst/>
            <a:rect r="r" b="b" t="t" l="l"/>
            <a:pathLst>
              <a:path h="8698460" w="10332918">
                <a:moveTo>
                  <a:pt x="0" y="0"/>
                </a:moveTo>
                <a:lnTo>
                  <a:pt x="10332918" y="0"/>
                </a:lnTo>
                <a:lnTo>
                  <a:pt x="10332918" y="8698459"/>
                </a:lnTo>
                <a:lnTo>
                  <a:pt x="0" y="86984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6733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27557" y="467084"/>
            <a:ext cx="9079648" cy="60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54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Gatwick Bold"/>
              </a:rPr>
              <a:t>Editing Appointments: Before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4B9FF">
                <a:alpha val="100000"/>
              </a:srgbClr>
            </a:gs>
            <a:gs pos="100000">
              <a:srgbClr val="FFE5F6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1511" y="543284"/>
            <a:ext cx="714379" cy="1094995"/>
            <a:chOff x="0" y="0"/>
            <a:chExt cx="188149" cy="2883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149" cy="288394"/>
            </a:xfrm>
            <a:custGeom>
              <a:avLst/>
              <a:gdLst/>
              <a:ahLst/>
              <a:cxnLst/>
              <a:rect r="r" b="b" t="t" l="l"/>
              <a:pathLst>
                <a:path h="288394" w="188149">
                  <a:moveTo>
                    <a:pt x="94075" y="0"/>
                  </a:moveTo>
                  <a:lnTo>
                    <a:pt x="94075" y="0"/>
                  </a:lnTo>
                  <a:cubicBezTo>
                    <a:pt x="146031" y="0"/>
                    <a:pt x="188149" y="42119"/>
                    <a:pt x="188149" y="94075"/>
                  </a:cubicBezTo>
                  <a:lnTo>
                    <a:pt x="188149" y="194319"/>
                  </a:lnTo>
                  <a:cubicBezTo>
                    <a:pt x="188149" y="219269"/>
                    <a:pt x="178238" y="243197"/>
                    <a:pt x="160595" y="260840"/>
                  </a:cubicBezTo>
                  <a:cubicBezTo>
                    <a:pt x="142953" y="278482"/>
                    <a:pt x="119025" y="288394"/>
                    <a:pt x="94075" y="288394"/>
                  </a:cubicBezTo>
                  <a:lnTo>
                    <a:pt x="94075" y="288394"/>
                  </a:lnTo>
                  <a:cubicBezTo>
                    <a:pt x="69124" y="288394"/>
                    <a:pt x="45196" y="278482"/>
                    <a:pt x="27554" y="260840"/>
                  </a:cubicBezTo>
                  <a:cubicBezTo>
                    <a:pt x="9911" y="243197"/>
                    <a:pt x="0" y="219269"/>
                    <a:pt x="0" y="194319"/>
                  </a:cubicBezTo>
                  <a:lnTo>
                    <a:pt x="0" y="94075"/>
                  </a:lnTo>
                  <a:cubicBezTo>
                    <a:pt x="0" y="69124"/>
                    <a:pt x="9911" y="45196"/>
                    <a:pt x="27554" y="27554"/>
                  </a:cubicBezTo>
                  <a:cubicBezTo>
                    <a:pt x="45196" y="9911"/>
                    <a:pt x="69124" y="0"/>
                    <a:pt x="94075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00025"/>
              <a:ext cx="188149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2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85889" y="2188485"/>
            <a:ext cx="15267068" cy="6539840"/>
          </a:xfrm>
          <a:custGeom>
            <a:avLst/>
            <a:gdLst/>
            <a:ahLst/>
            <a:cxnLst/>
            <a:rect r="r" b="b" t="t" l="l"/>
            <a:pathLst>
              <a:path h="6539840" w="15267068">
                <a:moveTo>
                  <a:pt x="0" y="0"/>
                </a:moveTo>
                <a:lnTo>
                  <a:pt x="15267068" y="0"/>
                </a:lnTo>
                <a:lnTo>
                  <a:pt x="15267068" y="6539840"/>
                </a:lnTo>
                <a:lnTo>
                  <a:pt x="0" y="65398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43255" y="803761"/>
            <a:ext cx="9079648" cy="60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54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Gatwick Bold"/>
              </a:rPr>
              <a:t>Editing Appointments: After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94B9FF">
                <a:alpha val="100000"/>
              </a:srgbClr>
            </a:gs>
            <a:gs pos="100000">
              <a:srgbClr val="FFE5F6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33821" y="549785"/>
            <a:ext cx="704854" cy="1094995"/>
            <a:chOff x="0" y="0"/>
            <a:chExt cx="185641" cy="2883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3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6351650" y="5029200"/>
            <a:ext cx="5584701" cy="869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65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Gatwick Bold"/>
              </a:rPr>
              <a:t>Did Not Exist!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67275" y="748668"/>
            <a:ext cx="15792025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67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Gatwick Bold"/>
              </a:rPr>
              <a:t>Viewing and Following Up Past Appointments: Before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94B9FF">
                <a:alpha val="100000"/>
              </a:srgbClr>
            </a:gs>
            <a:gs pos="100000">
              <a:srgbClr val="FFE5F6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33821" y="549785"/>
            <a:ext cx="704854" cy="1094995"/>
            <a:chOff x="0" y="0"/>
            <a:chExt cx="185641" cy="2883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5641" cy="288394"/>
            </a:xfrm>
            <a:custGeom>
              <a:avLst/>
              <a:gdLst/>
              <a:ahLst/>
              <a:cxnLst/>
              <a:rect r="r" b="b" t="t" l="l"/>
              <a:pathLst>
                <a:path h="288394" w="185641">
                  <a:moveTo>
                    <a:pt x="92820" y="0"/>
                  </a:moveTo>
                  <a:lnTo>
                    <a:pt x="92820" y="0"/>
                  </a:lnTo>
                  <a:cubicBezTo>
                    <a:pt x="117438" y="0"/>
                    <a:pt x="141047" y="9779"/>
                    <a:pt x="158454" y="27186"/>
                  </a:cubicBezTo>
                  <a:cubicBezTo>
                    <a:pt x="175861" y="44594"/>
                    <a:pt x="185641" y="68203"/>
                    <a:pt x="185641" y="92820"/>
                  </a:cubicBezTo>
                  <a:lnTo>
                    <a:pt x="185641" y="195573"/>
                  </a:lnTo>
                  <a:cubicBezTo>
                    <a:pt x="185641" y="246837"/>
                    <a:pt x="144083" y="288394"/>
                    <a:pt x="92820" y="288394"/>
                  </a:cubicBezTo>
                  <a:lnTo>
                    <a:pt x="92820" y="288394"/>
                  </a:lnTo>
                  <a:cubicBezTo>
                    <a:pt x="41557" y="288394"/>
                    <a:pt x="0" y="246837"/>
                    <a:pt x="0" y="195573"/>
                  </a:cubicBezTo>
                  <a:lnTo>
                    <a:pt x="0" y="92820"/>
                  </a:lnTo>
                  <a:cubicBezTo>
                    <a:pt x="0" y="41557"/>
                    <a:pt x="41557" y="0"/>
                    <a:pt x="92820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00025"/>
              <a:ext cx="185641" cy="488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00"/>
                </a:lnSpc>
              </a:pPr>
              <a:r>
                <a:rPr lang="en-US" sz="4800">
                  <a:solidFill>
                    <a:srgbClr val="000000"/>
                  </a:solidFill>
                  <a:latin typeface="Gatwick"/>
                </a:rPr>
                <a:t>3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683751" y="2437596"/>
            <a:ext cx="13437590" cy="7042293"/>
          </a:xfrm>
          <a:custGeom>
            <a:avLst/>
            <a:gdLst/>
            <a:ahLst/>
            <a:cxnLst/>
            <a:rect r="r" b="b" t="t" l="l"/>
            <a:pathLst>
              <a:path h="7042293" w="13437590">
                <a:moveTo>
                  <a:pt x="0" y="0"/>
                </a:moveTo>
                <a:lnTo>
                  <a:pt x="13437590" y="0"/>
                </a:lnTo>
                <a:lnTo>
                  <a:pt x="13437590" y="7042293"/>
                </a:lnTo>
                <a:lnTo>
                  <a:pt x="0" y="70422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67275" y="748668"/>
            <a:ext cx="15792025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67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Gatwick Bold"/>
              </a:rPr>
              <a:t>Viewing and Following Up Past Appointments: After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20404" y="4572000"/>
            <a:ext cx="10647193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Med-Fi Task Flows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214106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4" y="0"/>
                </a:lnTo>
                <a:lnTo>
                  <a:pt x="3035774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274777" y="2141062"/>
            <a:ext cx="3034068" cy="6568052"/>
          </a:xfrm>
          <a:custGeom>
            <a:avLst/>
            <a:gdLst/>
            <a:ahLst/>
            <a:cxnLst/>
            <a:rect r="r" b="b" t="t" l="l"/>
            <a:pathLst>
              <a:path h="6568052" w="3034068">
                <a:moveTo>
                  <a:pt x="0" y="0"/>
                </a:moveTo>
                <a:lnTo>
                  <a:pt x="3034068" y="0"/>
                </a:lnTo>
                <a:lnTo>
                  <a:pt x="3034068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6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575545" y="214106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4" y="0"/>
                </a:lnTo>
                <a:lnTo>
                  <a:pt x="3035774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878019" y="214106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3" y="0"/>
                </a:lnTo>
                <a:lnTo>
                  <a:pt x="3035773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29174" y="214106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3" y="0"/>
                </a:lnTo>
                <a:lnTo>
                  <a:pt x="3035773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09483" y="457200"/>
            <a:ext cx="10647193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Simple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933079" y="428625"/>
            <a:ext cx="9599555" cy="1045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"/>
              </a:rPr>
              <a:t>Users can communicate with CheckUp that they want to book an appointment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3288030" y="5559742"/>
            <a:ext cx="1395412" cy="794385"/>
            <a:chOff x="0" y="0"/>
            <a:chExt cx="1860550" cy="10591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800" y="49530"/>
              <a:ext cx="1760220" cy="977900"/>
            </a:xfrm>
            <a:custGeom>
              <a:avLst/>
              <a:gdLst/>
              <a:ahLst/>
              <a:cxnLst/>
              <a:rect r="r" b="b" t="t" l="l"/>
              <a:pathLst>
                <a:path h="977900" w="1760220">
                  <a:moveTo>
                    <a:pt x="25400" y="908050"/>
                  </a:moveTo>
                  <a:cubicBezTo>
                    <a:pt x="579120" y="867410"/>
                    <a:pt x="684530" y="802640"/>
                    <a:pt x="796290" y="745490"/>
                  </a:cubicBezTo>
                  <a:cubicBezTo>
                    <a:pt x="913130" y="685800"/>
                    <a:pt x="1043940" y="608330"/>
                    <a:pt x="1143000" y="543560"/>
                  </a:cubicBezTo>
                  <a:cubicBezTo>
                    <a:pt x="1223010" y="491490"/>
                    <a:pt x="1281430" y="449580"/>
                    <a:pt x="1352550" y="389890"/>
                  </a:cubicBezTo>
                  <a:cubicBezTo>
                    <a:pt x="1433830" y="321310"/>
                    <a:pt x="1531620" y="223520"/>
                    <a:pt x="1597660" y="152400"/>
                  </a:cubicBezTo>
                  <a:cubicBezTo>
                    <a:pt x="1647190" y="99060"/>
                    <a:pt x="1691640" y="20320"/>
                    <a:pt x="1719580" y="5080"/>
                  </a:cubicBezTo>
                  <a:cubicBezTo>
                    <a:pt x="1729740" y="0"/>
                    <a:pt x="1737360" y="0"/>
                    <a:pt x="1743710" y="2540"/>
                  </a:cubicBezTo>
                  <a:cubicBezTo>
                    <a:pt x="1750060" y="6350"/>
                    <a:pt x="1757680" y="19050"/>
                    <a:pt x="1758950" y="26670"/>
                  </a:cubicBezTo>
                  <a:cubicBezTo>
                    <a:pt x="1760220" y="33020"/>
                    <a:pt x="1757680" y="40640"/>
                    <a:pt x="1752600" y="44450"/>
                  </a:cubicBezTo>
                  <a:cubicBezTo>
                    <a:pt x="1746250" y="49530"/>
                    <a:pt x="1722120" y="50800"/>
                    <a:pt x="1715770" y="44450"/>
                  </a:cubicBezTo>
                  <a:cubicBezTo>
                    <a:pt x="1709420" y="38100"/>
                    <a:pt x="1710690" y="13970"/>
                    <a:pt x="1717040" y="7620"/>
                  </a:cubicBezTo>
                  <a:cubicBezTo>
                    <a:pt x="1723390" y="1270"/>
                    <a:pt x="1747520" y="3810"/>
                    <a:pt x="1753870" y="10160"/>
                  </a:cubicBezTo>
                  <a:cubicBezTo>
                    <a:pt x="1758950" y="15240"/>
                    <a:pt x="1758950" y="33020"/>
                    <a:pt x="1755140" y="40640"/>
                  </a:cubicBezTo>
                  <a:cubicBezTo>
                    <a:pt x="1751330" y="46990"/>
                    <a:pt x="1741170" y="52070"/>
                    <a:pt x="1733550" y="52070"/>
                  </a:cubicBezTo>
                  <a:cubicBezTo>
                    <a:pt x="1727200" y="52070"/>
                    <a:pt x="1717040" y="46990"/>
                    <a:pt x="1713230" y="40640"/>
                  </a:cubicBezTo>
                  <a:cubicBezTo>
                    <a:pt x="1709420" y="34290"/>
                    <a:pt x="1706880" y="22860"/>
                    <a:pt x="1710690" y="16510"/>
                  </a:cubicBezTo>
                  <a:cubicBezTo>
                    <a:pt x="1714500" y="8890"/>
                    <a:pt x="1737360" y="2540"/>
                    <a:pt x="1737360" y="1270"/>
                  </a:cubicBezTo>
                  <a:cubicBezTo>
                    <a:pt x="1737360" y="0"/>
                    <a:pt x="1715770" y="8890"/>
                    <a:pt x="1715770" y="8890"/>
                  </a:cubicBezTo>
                  <a:cubicBezTo>
                    <a:pt x="1715770" y="8890"/>
                    <a:pt x="1736090" y="0"/>
                    <a:pt x="1743710" y="2540"/>
                  </a:cubicBezTo>
                  <a:cubicBezTo>
                    <a:pt x="1750060" y="5080"/>
                    <a:pt x="1757680" y="12700"/>
                    <a:pt x="1758950" y="21590"/>
                  </a:cubicBezTo>
                  <a:cubicBezTo>
                    <a:pt x="1760220" y="38100"/>
                    <a:pt x="1744980" y="63500"/>
                    <a:pt x="1723390" y="93980"/>
                  </a:cubicBezTo>
                  <a:cubicBezTo>
                    <a:pt x="1672590" y="165100"/>
                    <a:pt x="1513840" y="318770"/>
                    <a:pt x="1413510" y="405130"/>
                  </a:cubicBezTo>
                  <a:cubicBezTo>
                    <a:pt x="1329690" y="477520"/>
                    <a:pt x="1259840" y="525780"/>
                    <a:pt x="1169670" y="585470"/>
                  </a:cubicBezTo>
                  <a:cubicBezTo>
                    <a:pt x="1065530" y="654050"/>
                    <a:pt x="933450" y="731520"/>
                    <a:pt x="819150" y="791210"/>
                  </a:cubicBezTo>
                  <a:cubicBezTo>
                    <a:pt x="716280" y="844550"/>
                    <a:pt x="596900" y="901700"/>
                    <a:pt x="519430" y="928370"/>
                  </a:cubicBezTo>
                  <a:cubicBezTo>
                    <a:pt x="472440" y="944880"/>
                    <a:pt x="453390" y="949960"/>
                    <a:pt x="403860" y="956310"/>
                  </a:cubicBezTo>
                  <a:cubicBezTo>
                    <a:pt x="314960" y="967740"/>
                    <a:pt x="76200" y="977900"/>
                    <a:pt x="25400" y="958850"/>
                  </a:cubicBezTo>
                  <a:cubicBezTo>
                    <a:pt x="10160" y="952500"/>
                    <a:pt x="0" y="943610"/>
                    <a:pt x="0" y="935990"/>
                  </a:cubicBezTo>
                  <a:cubicBezTo>
                    <a:pt x="0" y="927100"/>
                    <a:pt x="25400" y="908050"/>
                    <a:pt x="25400" y="90805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4386262" y="5547360"/>
            <a:ext cx="330518" cy="295275"/>
            <a:chOff x="0" y="0"/>
            <a:chExt cx="440690" cy="3937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50800" y="50800"/>
              <a:ext cx="354330" cy="295910"/>
            </a:xfrm>
            <a:custGeom>
              <a:avLst/>
              <a:gdLst/>
              <a:ahLst/>
              <a:cxnLst/>
              <a:rect r="r" b="b" t="t" l="l"/>
              <a:pathLst>
                <a:path h="295910" w="354330">
                  <a:moveTo>
                    <a:pt x="24130" y="0"/>
                  </a:moveTo>
                  <a:cubicBezTo>
                    <a:pt x="326390" y="6350"/>
                    <a:pt x="332740" y="8890"/>
                    <a:pt x="339090" y="24130"/>
                  </a:cubicBezTo>
                  <a:cubicBezTo>
                    <a:pt x="354330" y="63500"/>
                    <a:pt x="328930" y="271780"/>
                    <a:pt x="302260" y="289560"/>
                  </a:cubicBezTo>
                  <a:cubicBezTo>
                    <a:pt x="292100" y="295910"/>
                    <a:pt x="271780" y="287020"/>
                    <a:pt x="266700" y="280670"/>
                  </a:cubicBezTo>
                  <a:cubicBezTo>
                    <a:pt x="261620" y="275590"/>
                    <a:pt x="262890" y="262890"/>
                    <a:pt x="265430" y="256540"/>
                  </a:cubicBezTo>
                  <a:cubicBezTo>
                    <a:pt x="267970" y="250190"/>
                    <a:pt x="278130" y="242570"/>
                    <a:pt x="284480" y="242570"/>
                  </a:cubicBezTo>
                  <a:cubicBezTo>
                    <a:pt x="293370" y="242570"/>
                    <a:pt x="312420" y="256540"/>
                    <a:pt x="313690" y="265430"/>
                  </a:cubicBezTo>
                  <a:cubicBezTo>
                    <a:pt x="314960" y="273050"/>
                    <a:pt x="304800" y="288290"/>
                    <a:pt x="297180" y="292100"/>
                  </a:cubicBezTo>
                  <a:cubicBezTo>
                    <a:pt x="290830" y="294640"/>
                    <a:pt x="280670" y="294640"/>
                    <a:pt x="274320" y="288290"/>
                  </a:cubicBezTo>
                  <a:cubicBezTo>
                    <a:pt x="262890" y="276860"/>
                    <a:pt x="255270" y="238760"/>
                    <a:pt x="255270" y="208280"/>
                  </a:cubicBezTo>
                  <a:cubicBezTo>
                    <a:pt x="255270" y="168910"/>
                    <a:pt x="270510" y="101600"/>
                    <a:pt x="284480" y="74930"/>
                  </a:cubicBezTo>
                  <a:cubicBezTo>
                    <a:pt x="292100" y="62230"/>
                    <a:pt x="311150" y="55880"/>
                    <a:pt x="308610" y="49530"/>
                  </a:cubicBezTo>
                  <a:cubicBezTo>
                    <a:pt x="300990" y="31750"/>
                    <a:pt x="66040" y="67310"/>
                    <a:pt x="24130" y="50800"/>
                  </a:cubicBezTo>
                  <a:cubicBezTo>
                    <a:pt x="10160" y="45720"/>
                    <a:pt x="0" y="35560"/>
                    <a:pt x="0" y="27940"/>
                  </a:cubicBezTo>
                  <a:cubicBezTo>
                    <a:pt x="0" y="19050"/>
                    <a:pt x="24130" y="0"/>
                    <a:pt x="2413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066597" y="5242560"/>
            <a:ext cx="701993" cy="270510"/>
            <a:chOff x="0" y="0"/>
            <a:chExt cx="935990" cy="3606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9530" y="50800"/>
              <a:ext cx="836930" cy="279400"/>
            </a:xfrm>
            <a:custGeom>
              <a:avLst/>
              <a:gdLst/>
              <a:ahLst/>
              <a:cxnLst/>
              <a:rect r="r" b="b" t="t" l="l"/>
              <a:pathLst>
                <a:path h="279400" w="836930">
                  <a:moveTo>
                    <a:pt x="26670" y="176530"/>
                  </a:moveTo>
                  <a:cubicBezTo>
                    <a:pt x="652780" y="185420"/>
                    <a:pt x="782320" y="186690"/>
                    <a:pt x="817880" y="209550"/>
                  </a:cubicBezTo>
                  <a:cubicBezTo>
                    <a:pt x="830580" y="217170"/>
                    <a:pt x="836930" y="229870"/>
                    <a:pt x="835660" y="237490"/>
                  </a:cubicBezTo>
                  <a:cubicBezTo>
                    <a:pt x="834390" y="246380"/>
                    <a:pt x="819150" y="259080"/>
                    <a:pt x="808990" y="259080"/>
                  </a:cubicBezTo>
                  <a:cubicBezTo>
                    <a:pt x="796290" y="259080"/>
                    <a:pt x="779780" y="242570"/>
                    <a:pt x="763270" y="226060"/>
                  </a:cubicBezTo>
                  <a:cubicBezTo>
                    <a:pt x="735330" y="196850"/>
                    <a:pt x="699770" y="120650"/>
                    <a:pt x="671830" y="86360"/>
                  </a:cubicBezTo>
                  <a:cubicBezTo>
                    <a:pt x="654050" y="63500"/>
                    <a:pt x="627380" y="50800"/>
                    <a:pt x="622300" y="35560"/>
                  </a:cubicBezTo>
                  <a:cubicBezTo>
                    <a:pt x="619760" y="26670"/>
                    <a:pt x="621030" y="17780"/>
                    <a:pt x="624840" y="11430"/>
                  </a:cubicBezTo>
                  <a:cubicBezTo>
                    <a:pt x="628650" y="5080"/>
                    <a:pt x="638810" y="0"/>
                    <a:pt x="645160" y="0"/>
                  </a:cubicBezTo>
                  <a:cubicBezTo>
                    <a:pt x="652780" y="0"/>
                    <a:pt x="662940" y="5080"/>
                    <a:pt x="666750" y="10160"/>
                  </a:cubicBezTo>
                  <a:cubicBezTo>
                    <a:pt x="670560" y="16510"/>
                    <a:pt x="673100" y="27940"/>
                    <a:pt x="670560" y="34290"/>
                  </a:cubicBezTo>
                  <a:cubicBezTo>
                    <a:pt x="668020" y="40640"/>
                    <a:pt x="660400" y="49530"/>
                    <a:pt x="652780" y="50800"/>
                  </a:cubicBezTo>
                  <a:cubicBezTo>
                    <a:pt x="645160" y="52070"/>
                    <a:pt x="628650" y="44450"/>
                    <a:pt x="623570" y="38100"/>
                  </a:cubicBezTo>
                  <a:cubicBezTo>
                    <a:pt x="619760" y="31750"/>
                    <a:pt x="619760" y="20320"/>
                    <a:pt x="623570" y="13970"/>
                  </a:cubicBezTo>
                  <a:cubicBezTo>
                    <a:pt x="627380" y="7620"/>
                    <a:pt x="635000" y="0"/>
                    <a:pt x="642620" y="0"/>
                  </a:cubicBezTo>
                  <a:cubicBezTo>
                    <a:pt x="655320" y="0"/>
                    <a:pt x="675640" y="16510"/>
                    <a:pt x="694690" y="35560"/>
                  </a:cubicBezTo>
                  <a:cubicBezTo>
                    <a:pt x="731520" y="71120"/>
                    <a:pt x="825500" y="180340"/>
                    <a:pt x="831850" y="219710"/>
                  </a:cubicBezTo>
                  <a:cubicBezTo>
                    <a:pt x="834390" y="236220"/>
                    <a:pt x="833120" y="248920"/>
                    <a:pt x="820420" y="256540"/>
                  </a:cubicBezTo>
                  <a:cubicBezTo>
                    <a:pt x="786130" y="279400"/>
                    <a:pt x="626110" y="232410"/>
                    <a:pt x="511810" y="227330"/>
                  </a:cubicBezTo>
                  <a:cubicBezTo>
                    <a:pt x="367030" y="220980"/>
                    <a:pt x="73660" y="255270"/>
                    <a:pt x="20320" y="227330"/>
                  </a:cubicBezTo>
                  <a:cubicBezTo>
                    <a:pt x="6350" y="219710"/>
                    <a:pt x="0" y="208280"/>
                    <a:pt x="1270" y="199390"/>
                  </a:cubicBezTo>
                  <a:cubicBezTo>
                    <a:pt x="2540" y="190500"/>
                    <a:pt x="26670" y="176530"/>
                    <a:pt x="26670" y="17653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7505700" y="5443538"/>
            <a:ext cx="209550" cy="223838"/>
            <a:chOff x="0" y="0"/>
            <a:chExt cx="279400" cy="29845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8260" y="48260"/>
              <a:ext cx="181610" cy="201930"/>
            </a:xfrm>
            <a:custGeom>
              <a:avLst/>
              <a:gdLst/>
              <a:ahLst/>
              <a:cxnLst/>
              <a:rect r="r" b="b" t="t" l="l"/>
              <a:pathLst>
                <a:path h="201930" w="181610">
                  <a:moveTo>
                    <a:pt x="166370" y="49530"/>
                  </a:moveTo>
                  <a:cubicBezTo>
                    <a:pt x="76200" y="128270"/>
                    <a:pt x="48260" y="193040"/>
                    <a:pt x="29210" y="199390"/>
                  </a:cubicBezTo>
                  <a:cubicBezTo>
                    <a:pt x="20320" y="201930"/>
                    <a:pt x="10160" y="196850"/>
                    <a:pt x="6350" y="191770"/>
                  </a:cubicBezTo>
                  <a:cubicBezTo>
                    <a:pt x="1270" y="185420"/>
                    <a:pt x="0" y="168910"/>
                    <a:pt x="3810" y="161290"/>
                  </a:cubicBezTo>
                  <a:cubicBezTo>
                    <a:pt x="7620" y="154940"/>
                    <a:pt x="17780" y="148590"/>
                    <a:pt x="25400" y="148590"/>
                  </a:cubicBezTo>
                  <a:cubicBezTo>
                    <a:pt x="33020" y="148590"/>
                    <a:pt x="43180" y="153670"/>
                    <a:pt x="46990" y="160020"/>
                  </a:cubicBezTo>
                  <a:cubicBezTo>
                    <a:pt x="50800" y="167640"/>
                    <a:pt x="50800" y="184150"/>
                    <a:pt x="45720" y="190500"/>
                  </a:cubicBezTo>
                  <a:cubicBezTo>
                    <a:pt x="40640" y="196850"/>
                    <a:pt x="22860" y="201930"/>
                    <a:pt x="15240" y="198120"/>
                  </a:cubicBezTo>
                  <a:cubicBezTo>
                    <a:pt x="7620" y="194310"/>
                    <a:pt x="0" y="177800"/>
                    <a:pt x="2540" y="162560"/>
                  </a:cubicBezTo>
                  <a:cubicBezTo>
                    <a:pt x="6350" y="133350"/>
                    <a:pt x="60960" y="67310"/>
                    <a:pt x="91440" y="40640"/>
                  </a:cubicBezTo>
                  <a:cubicBezTo>
                    <a:pt x="114300" y="21590"/>
                    <a:pt x="144780" y="0"/>
                    <a:pt x="160020" y="2540"/>
                  </a:cubicBezTo>
                  <a:cubicBezTo>
                    <a:pt x="170180" y="3810"/>
                    <a:pt x="179070" y="16510"/>
                    <a:pt x="180340" y="24130"/>
                  </a:cubicBezTo>
                  <a:cubicBezTo>
                    <a:pt x="181610" y="31750"/>
                    <a:pt x="166370" y="49530"/>
                    <a:pt x="166370" y="4953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0326052" y="5560695"/>
            <a:ext cx="718185" cy="129540"/>
            <a:chOff x="0" y="0"/>
            <a:chExt cx="957580" cy="1727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9530" y="50800"/>
              <a:ext cx="858520" cy="83820"/>
            </a:xfrm>
            <a:custGeom>
              <a:avLst/>
              <a:gdLst/>
              <a:ahLst/>
              <a:cxnLst/>
              <a:rect r="r" b="b" t="t" l="l"/>
              <a:pathLst>
                <a:path h="83820" w="858520">
                  <a:moveTo>
                    <a:pt x="26670" y="0"/>
                  </a:moveTo>
                  <a:cubicBezTo>
                    <a:pt x="736600" y="3810"/>
                    <a:pt x="810260" y="3810"/>
                    <a:pt x="838200" y="20320"/>
                  </a:cubicBezTo>
                  <a:cubicBezTo>
                    <a:pt x="850900" y="27940"/>
                    <a:pt x="857250" y="39370"/>
                    <a:pt x="857250" y="48260"/>
                  </a:cubicBezTo>
                  <a:cubicBezTo>
                    <a:pt x="857250" y="55880"/>
                    <a:pt x="849630" y="66040"/>
                    <a:pt x="843280" y="68580"/>
                  </a:cubicBezTo>
                  <a:cubicBezTo>
                    <a:pt x="836930" y="71120"/>
                    <a:pt x="825500" y="71120"/>
                    <a:pt x="819150" y="67310"/>
                  </a:cubicBezTo>
                  <a:cubicBezTo>
                    <a:pt x="812800" y="63500"/>
                    <a:pt x="806450" y="54610"/>
                    <a:pt x="806450" y="46990"/>
                  </a:cubicBezTo>
                  <a:cubicBezTo>
                    <a:pt x="806450" y="39370"/>
                    <a:pt x="815340" y="25400"/>
                    <a:pt x="822960" y="21590"/>
                  </a:cubicBezTo>
                  <a:cubicBezTo>
                    <a:pt x="829310" y="19050"/>
                    <a:pt x="842010" y="20320"/>
                    <a:pt x="847090" y="25400"/>
                  </a:cubicBezTo>
                  <a:cubicBezTo>
                    <a:pt x="853440" y="30480"/>
                    <a:pt x="858520" y="46990"/>
                    <a:pt x="855980" y="54610"/>
                  </a:cubicBezTo>
                  <a:cubicBezTo>
                    <a:pt x="853440" y="60960"/>
                    <a:pt x="844550" y="68580"/>
                    <a:pt x="836930" y="69850"/>
                  </a:cubicBezTo>
                  <a:cubicBezTo>
                    <a:pt x="830580" y="71120"/>
                    <a:pt x="819150" y="68580"/>
                    <a:pt x="814070" y="63500"/>
                  </a:cubicBezTo>
                  <a:cubicBezTo>
                    <a:pt x="808990" y="57150"/>
                    <a:pt x="806450" y="41910"/>
                    <a:pt x="808990" y="34290"/>
                  </a:cubicBezTo>
                  <a:cubicBezTo>
                    <a:pt x="811530" y="27940"/>
                    <a:pt x="821690" y="20320"/>
                    <a:pt x="829310" y="20320"/>
                  </a:cubicBezTo>
                  <a:cubicBezTo>
                    <a:pt x="838200" y="20320"/>
                    <a:pt x="855980" y="34290"/>
                    <a:pt x="857250" y="41910"/>
                  </a:cubicBezTo>
                  <a:cubicBezTo>
                    <a:pt x="858520" y="50800"/>
                    <a:pt x="845820" y="66040"/>
                    <a:pt x="831850" y="71120"/>
                  </a:cubicBezTo>
                  <a:cubicBezTo>
                    <a:pt x="801370" y="82550"/>
                    <a:pt x="734060" y="54610"/>
                    <a:pt x="657860" y="50800"/>
                  </a:cubicBezTo>
                  <a:cubicBezTo>
                    <a:pt x="511810" y="41910"/>
                    <a:pt x="82550" y="83820"/>
                    <a:pt x="20320" y="50800"/>
                  </a:cubicBezTo>
                  <a:cubicBezTo>
                    <a:pt x="6350" y="43180"/>
                    <a:pt x="0" y="31750"/>
                    <a:pt x="1270" y="22860"/>
                  </a:cubicBezTo>
                  <a:cubicBezTo>
                    <a:pt x="2540" y="13970"/>
                    <a:pt x="26670" y="0"/>
                    <a:pt x="2667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0813732" y="5517832"/>
            <a:ext cx="231458" cy="182880"/>
            <a:chOff x="0" y="0"/>
            <a:chExt cx="308610" cy="2438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8260" y="50800"/>
              <a:ext cx="212090" cy="143510"/>
            </a:xfrm>
            <a:custGeom>
              <a:avLst/>
              <a:gdLst/>
              <a:ahLst/>
              <a:cxnLst/>
              <a:rect r="r" b="b" t="t" l="l"/>
              <a:pathLst>
                <a:path h="143510" w="212090">
                  <a:moveTo>
                    <a:pt x="26670" y="0"/>
                  </a:moveTo>
                  <a:cubicBezTo>
                    <a:pt x="111760" y="22860"/>
                    <a:pt x="116840" y="29210"/>
                    <a:pt x="129540" y="39370"/>
                  </a:cubicBezTo>
                  <a:cubicBezTo>
                    <a:pt x="149860" y="54610"/>
                    <a:pt x="196850" y="83820"/>
                    <a:pt x="205740" y="102870"/>
                  </a:cubicBezTo>
                  <a:cubicBezTo>
                    <a:pt x="210820" y="113030"/>
                    <a:pt x="209550" y="127000"/>
                    <a:pt x="204470" y="133350"/>
                  </a:cubicBezTo>
                  <a:cubicBezTo>
                    <a:pt x="199390" y="139700"/>
                    <a:pt x="182880" y="143510"/>
                    <a:pt x="175260" y="140970"/>
                  </a:cubicBezTo>
                  <a:cubicBezTo>
                    <a:pt x="168910" y="138430"/>
                    <a:pt x="161290" y="129540"/>
                    <a:pt x="160020" y="121920"/>
                  </a:cubicBezTo>
                  <a:cubicBezTo>
                    <a:pt x="158750" y="115570"/>
                    <a:pt x="161290" y="104140"/>
                    <a:pt x="166370" y="99060"/>
                  </a:cubicBezTo>
                  <a:cubicBezTo>
                    <a:pt x="172720" y="93980"/>
                    <a:pt x="189230" y="91440"/>
                    <a:pt x="196850" y="95250"/>
                  </a:cubicBezTo>
                  <a:cubicBezTo>
                    <a:pt x="204470" y="99060"/>
                    <a:pt x="212090" y="115570"/>
                    <a:pt x="209550" y="123190"/>
                  </a:cubicBezTo>
                  <a:cubicBezTo>
                    <a:pt x="207010" y="132080"/>
                    <a:pt x="190500" y="143510"/>
                    <a:pt x="177800" y="142240"/>
                  </a:cubicBezTo>
                  <a:cubicBezTo>
                    <a:pt x="153670" y="140970"/>
                    <a:pt x="107950" y="77470"/>
                    <a:pt x="76200" y="62230"/>
                  </a:cubicBezTo>
                  <a:cubicBezTo>
                    <a:pt x="53340" y="50800"/>
                    <a:pt x="24130" y="57150"/>
                    <a:pt x="12700" y="46990"/>
                  </a:cubicBezTo>
                  <a:cubicBezTo>
                    <a:pt x="3810" y="39370"/>
                    <a:pt x="0" y="22860"/>
                    <a:pt x="2540" y="15240"/>
                  </a:cubicBezTo>
                  <a:cubicBezTo>
                    <a:pt x="5080" y="7620"/>
                    <a:pt x="26670" y="0"/>
                    <a:pt x="2667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10818495" y="5608320"/>
            <a:ext cx="224790" cy="161925"/>
            <a:chOff x="0" y="0"/>
            <a:chExt cx="299720" cy="2159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48260" y="43180"/>
              <a:ext cx="201930" cy="124460"/>
            </a:xfrm>
            <a:custGeom>
              <a:avLst/>
              <a:gdLst/>
              <a:ahLst/>
              <a:cxnLst/>
              <a:rect r="r" b="b" t="t" l="l"/>
              <a:pathLst>
                <a:path h="124460" w="201930">
                  <a:moveTo>
                    <a:pt x="175260" y="52070"/>
                  </a:moveTo>
                  <a:cubicBezTo>
                    <a:pt x="17780" y="120650"/>
                    <a:pt x="3810" y="109220"/>
                    <a:pt x="2540" y="100330"/>
                  </a:cubicBezTo>
                  <a:cubicBezTo>
                    <a:pt x="1270" y="92710"/>
                    <a:pt x="10160" y="76200"/>
                    <a:pt x="17780" y="73660"/>
                  </a:cubicBezTo>
                  <a:cubicBezTo>
                    <a:pt x="26670" y="71120"/>
                    <a:pt x="49530" y="81280"/>
                    <a:pt x="52070" y="88900"/>
                  </a:cubicBezTo>
                  <a:cubicBezTo>
                    <a:pt x="54610" y="96520"/>
                    <a:pt x="43180" y="119380"/>
                    <a:pt x="34290" y="121920"/>
                  </a:cubicBezTo>
                  <a:cubicBezTo>
                    <a:pt x="26670" y="124460"/>
                    <a:pt x="6350" y="110490"/>
                    <a:pt x="2540" y="102870"/>
                  </a:cubicBezTo>
                  <a:cubicBezTo>
                    <a:pt x="0" y="96520"/>
                    <a:pt x="2540" y="88900"/>
                    <a:pt x="8890" y="80010"/>
                  </a:cubicBezTo>
                  <a:cubicBezTo>
                    <a:pt x="24130" y="59690"/>
                    <a:pt x="95250" y="17780"/>
                    <a:pt x="129540" y="7620"/>
                  </a:cubicBezTo>
                  <a:cubicBezTo>
                    <a:pt x="152400" y="1270"/>
                    <a:pt x="180340" y="0"/>
                    <a:pt x="191770" y="7620"/>
                  </a:cubicBezTo>
                  <a:cubicBezTo>
                    <a:pt x="198120" y="12700"/>
                    <a:pt x="201930" y="24130"/>
                    <a:pt x="200660" y="30480"/>
                  </a:cubicBezTo>
                  <a:cubicBezTo>
                    <a:pt x="198120" y="38100"/>
                    <a:pt x="175260" y="52070"/>
                    <a:pt x="175260" y="5207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12381548" y="5472112"/>
            <a:ext cx="2303145" cy="568643"/>
            <a:chOff x="0" y="0"/>
            <a:chExt cx="3070860" cy="75819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50800" y="49530"/>
              <a:ext cx="2970530" cy="668020"/>
            </a:xfrm>
            <a:custGeom>
              <a:avLst/>
              <a:gdLst/>
              <a:ahLst/>
              <a:cxnLst/>
              <a:rect r="r" b="b" t="t" l="l"/>
              <a:pathLst>
                <a:path h="668020" w="2970530">
                  <a:moveTo>
                    <a:pt x="44450" y="10160"/>
                  </a:moveTo>
                  <a:cubicBezTo>
                    <a:pt x="240030" y="170180"/>
                    <a:pt x="405130" y="270510"/>
                    <a:pt x="505460" y="320040"/>
                  </a:cubicBezTo>
                  <a:cubicBezTo>
                    <a:pt x="575310" y="354330"/>
                    <a:pt x="615950" y="368300"/>
                    <a:pt x="693420" y="392430"/>
                  </a:cubicBezTo>
                  <a:cubicBezTo>
                    <a:pt x="815340" y="430530"/>
                    <a:pt x="1032510" y="482600"/>
                    <a:pt x="1169670" y="511810"/>
                  </a:cubicBezTo>
                  <a:cubicBezTo>
                    <a:pt x="1273810" y="533400"/>
                    <a:pt x="1336040" y="544830"/>
                    <a:pt x="1445260" y="558800"/>
                  </a:cubicBezTo>
                  <a:cubicBezTo>
                    <a:pt x="1602740" y="579120"/>
                    <a:pt x="1811020" y="598170"/>
                    <a:pt x="2025650" y="607060"/>
                  </a:cubicBezTo>
                  <a:cubicBezTo>
                    <a:pt x="2293620" y="617220"/>
                    <a:pt x="2908300" y="565150"/>
                    <a:pt x="2932430" y="604520"/>
                  </a:cubicBezTo>
                  <a:cubicBezTo>
                    <a:pt x="2936240" y="610870"/>
                    <a:pt x="2928620" y="622300"/>
                    <a:pt x="2921000" y="627380"/>
                  </a:cubicBezTo>
                  <a:cubicBezTo>
                    <a:pt x="2912110" y="633730"/>
                    <a:pt x="2887980" y="636270"/>
                    <a:pt x="2876550" y="632460"/>
                  </a:cubicBezTo>
                  <a:cubicBezTo>
                    <a:pt x="2867660" y="628650"/>
                    <a:pt x="2856230" y="615950"/>
                    <a:pt x="2856230" y="608330"/>
                  </a:cubicBezTo>
                  <a:cubicBezTo>
                    <a:pt x="2856230" y="599440"/>
                    <a:pt x="2872740" y="584200"/>
                    <a:pt x="2881630" y="582930"/>
                  </a:cubicBezTo>
                  <a:cubicBezTo>
                    <a:pt x="2889250" y="581660"/>
                    <a:pt x="2905760" y="593090"/>
                    <a:pt x="2907030" y="600710"/>
                  </a:cubicBezTo>
                  <a:cubicBezTo>
                    <a:pt x="2908300" y="609600"/>
                    <a:pt x="2895600" y="628650"/>
                    <a:pt x="2886710" y="632460"/>
                  </a:cubicBezTo>
                  <a:cubicBezTo>
                    <a:pt x="2880360" y="635000"/>
                    <a:pt x="2868930" y="631190"/>
                    <a:pt x="2863850" y="626110"/>
                  </a:cubicBezTo>
                  <a:cubicBezTo>
                    <a:pt x="2858770" y="621030"/>
                    <a:pt x="2853690" y="609600"/>
                    <a:pt x="2856230" y="603250"/>
                  </a:cubicBezTo>
                  <a:cubicBezTo>
                    <a:pt x="2858770" y="594360"/>
                    <a:pt x="2876550" y="585470"/>
                    <a:pt x="2887980" y="582930"/>
                  </a:cubicBezTo>
                  <a:cubicBezTo>
                    <a:pt x="2900680" y="580390"/>
                    <a:pt x="2915920" y="586740"/>
                    <a:pt x="2928620" y="593090"/>
                  </a:cubicBezTo>
                  <a:cubicBezTo>
                    <a:pt x="2942590" y="600710"/>
                    <a:pt x="2970530" y="619760"/>
                    <a:pt x="2969260" y="629920"/>
                  </a:cubicBezTo>
                  <a:cubicBezTo>
                    <a:pt x="2967990" y="640080"/>
                    <a:pt x="2943860" y="651510"/>
                    <a:pt x="2931160" y="655320"/>
                  </a:cubicBezTo>
                  <a:cubicBezTo>
                    <a:pt x="2919730" y="659130"/>
                    <a:pt x="2917190" y="656590"/>
                    <a:pt x="2898140" y="657860"/>
                  </a:cubicBezTo>
                  <a:cubicBezTo>
                    <a:pt x="2802890" y="661670"/>
                    <a:pt x="2283460" y="668020"/>
                    <a:pt x="2024380" y="657860"/>
                  </a:cubicBezTo>
                  <a:cubicBezTo>
                    <a:pt x="1816100" y="648970"/>
                    <a:pt x="1620520" y="631190"/>
                    <a:pt x="1461770" y="612140"/>
                  </a:cubicBezTo>
                  <a:cubicBezTo>
                    <a:pt x="1344930" y="598170"/>
                    <a:pt x="1268730" y="584200"/>
                    <a:pt x="1158240" y="561340"/>
                  </a:cubicBezTo>
                  <a:cubicBezTo>
                    <a:pt x="1022350" y="533400"/>
                    <a:pt x="836930" y="491490"/>
                    <a:pt x="707390" y="449580"/>
                  </a:cubicBezTo>
                  <a:cubicBezTo>
                    <a:pt x="605790" y="416560"/>
                    <a:pt x="533400" y="392430"/>
                    <a:pt x="439420" y="344170"/>
                  </a:cubicBezTo>
                  <a:cubicBezTo>
                    <a:pt x="322580" y="284480"/>
                    <a:pt x="135890" y="165100"/>
                    <a:pt x="64770" y="102870"/>
                  </a:cubicBezTo>
                  <a:cubicBezTo>
                    <a:pt x="31750" y="73660"/>
                    <a:pt x="0" y="46990"/>
                    <a:pt x="0" y="27940"/>
                  </a:cubicBezTo>
                  <a:cubicBezTo>
                    <a:pt x="0" y="16510"/>
                    <a:pt x="13970" y="3810"/>
                    <a:pt x="21590" y="1270"/>
                  </a:cubicBezTo>
                  <a:cubicBezTo>
                    <a:pt x="27940" y="0"/>
                    <a:pt x="44450" y="10160"/>
                    <a:pt x="44450" y="1016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14450377" y="5855018"/>
            <a:ext cx="220028" cy="195262"/>
            <a:chOff x="0" y="0"/>
            <a:chExt cx="293370" cy="2603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45720" y="50800"/>
              <a:ext cx="199390" cy="161290"/>
            </a:xfrm>
            <a:custGeom>
              <a:avLst/>
              <a:gdLst/>
              <a:ahLst/>
              <a:cxnLst/>
              <a:rect r="r" b="b" t="t" l="l"/>
              <a:pathLst>
                <a:path h="161290" w="199390">
                  <a:moveTo>
                    <a:pt x="38100" y="0"/>
                  </a:moveTo>
                  <a:cubicBezTo>
                    <a:pt x="172720" y="97790"/>
                    <a:pt x="191770" y="111760"/>
                    <a:pt x="196850" y="125730"/>
                  </a:cubicBezTo>
                  <a:cubicBezTo>
                    <a:pt x="199390" y="134620"/>
                    <a:pt x="199390" y="144780"/>
                    <a:pt x="194310" y="149860"/>
                  </a:cubicBezTo>
                  <a:cubicBezTo>
                    <a:pt x="189230" y="156210"/>
                    <a:pt x="172720" y="161290"/>
                    <a:pt x="165100" y="158750"/>
                  </a:cubicBezTo>
                  <a:cubicBezTo>
                    <a:pt x="158750" y="157480"/>
                    <a:pt x="149860" y="148590"/>
                    <a:pt x="148590" y="142240"/>
                  </a:cubicBezTo>
                  <a:cubicBezTo>
                    <a:pt x="147320" y="134620"/>
                    <a:pt x="153670" y="118110"/>
                    <a:pt x="160020" y="113030"/>
                  </a:cubicBezTo>
                  <a:cubicBezTo>
                    <a:pt x="165100" y="109220"/>
                    <a:pt x="176530" y="107950"/>
                    <a:pt x="182880" y="111760"/>
                  </a:cubicBezTo>
                  <a:cubicBezTo>
                    <a:pt x="190500" y="116840"/>
                    <a:pt x="199390" y="139700"/>
                    <a:pt x="195580" y="147320"/>
                  </a:cubicBezTo>
                  <a:cubicBezTo>
                    <a:pt x="191770" y="154940"/>
                    <a:pt x="175260" y="160020"/>
                    <a:pt x="160020" y="157480"/>
                  </a:cubicBezTo>
                  <a:cubicBezTo>
                    <a:pt x="125730" y="151130"/>
                    <a:pt x="25400" y="72390"/>
                    <a:pt x="8890" y="41910"/>
                  </a:cubicBezTo>
                  <a:cubicBezTo>
                    <a:pt x="1270" y="29210"/>
                    <a:pt x="0" y="13970"/>
                    <a:pt x="5080" y="7620"/>
                  </a:cubicBezTo>
                  <a:cubicBezTo>
                    <a:pt x="10160" y="1270"/>
                    <a:pt x="38100" y="0"/>
                    <a:pt x="3810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14453235" y="5938838"/>
            <a:ext cx="216217" cy="183833"/>
            <a:chOff x="0" y="0"/>
            <a:chExt cx="288290" cy="24511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49530" y="49530"/>
              <a:ext cx="191770" cy="148590"/>
            </a:xfrm>
            <a:custGeom>
              <a:avLst/>
              <a:gdLst/>
              <a:ahLst/>
              <a:cxnLst/>
              <a:rect r="r" b="b" t="t" l="l"/>
              <a:pathLst>
                <a:path h="148590" w="191770">
                  <a:moveTo>
                    <a:pt x="180340" y="45720"/>
                  </a:moveTo>
                  <a:cubicBezTo>
                    <a:pt x="44450" y="132080"/>
                    <a:pt x="46990" y="140970"/>
                    <a:pt x="40640" y="144780"/>
                  </a:cubicBezTo>
                  <a:cubicBezTo>
                    <a:pt x="33020" y="148590"/>
                    <a:pt x="13970" y="148590"/>
                    <a:pt x="8890" y="142240"/>
                  </a:cubicBezTo>
                  <a:cubicBezTo>
                    <a:pt x="2540" y="135890"/>
                    <a:pt x="2540" y="111760"/>
                    <a:pt x="8890" y="105410"/>
                  </a:cubicBezTo>
                  <a:cubicBezTo>
                    <a:pt x="15240" y="99060"/>
                    <a:pt x="40640" y="100330"/>
                    <a:pt x="45720" y="106680"/>
                  </a:cubicBezTo>
                  <a:cubicBezTo>
                    <a:pt x="50800" y="113030"/>
                    <a:pt x="48260" y="137160"/>
                    <a:pt x="41910" y="143510"/>
                  </a:cubicBezTo>
                  <a:cubicBezTo>
                    <a:pt x="35560" y="148590"/>
                    <a:pt x="17780" y="147320"/>
                    <a:pt x="11430" y="143510"/>
                  </a:cubicBezTo>
                  <a:cubicBezTo>
                    <a:pt x="5080" y="139700"/>
                    <a:pt x="0" y="130810"/>
                    <a:pt x="1270" y="121920"/>
                  </a:cubicBezTo>
                  <a:cubicBezTo>
                    <a:pt x="3810" y="106680"/>
                    <a:pt x="31750" y="83820"/>
                    <a:pt x="53340" y="66040"/>
                  </a:cubicBezTo>
                  <a:cubicBezTo>
                    <a:pt x="81280" y="43180"/>
                    <a:pt x="130810" y="3810"/>
                    <a:pt x="156210" y="1270"/>
                  </a:cubicBezTo>
                  <a:cubicBezTo>
                    <a:pt x="168910" y="0"/>
                    <a:pt x="184150" y="6350"/>
                    <a:pt x="187960" y="13970"/>
                  </a:cubicBezTo>
                  <a:cubicBezTo>
                    <a:pt x="191770" y="21590"/>
                    <a:pt x="180340" y="45720"/>
                    <a:pt x="180340" y="4572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9" id="29"/>
          <p:cNvSpPr txBox="true"/>
          <p:nvPr/>
        </p:nvSpPr>
        <p:spPr>
          <a:xfrm rot="0">
            <a:off x="1252598" y="8948737"/>
            <a:ext cx="2733139" cy="46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[Home Page of CheckUp, click Schedule Appointment]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425242" y="8881110"/>
            <a:ext cx="2733139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[Chatting with CheckUp page, CheckUp initial prompt always the same]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77431" y="8948737"/>
            <a:ext cx="2733139" cy="46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[Type in your health issue, hard coded in example]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180654" y="8948737"/>
            <a:ext cx="2733139" cy="925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[CheckUp gives you a type of doctor advice, click yes to start the process of booking an appointment]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380491" y="8881110"/>
            <a:ext cx="2733139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[Loading page, CheckUp is finding appointments and doctors for you]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9483" y="2793343"/>
            <a:ext cx="2662596" cy="5760662"/>
          </a:xfrm>
          <a:custGeom>
            <a:avLst/>
            <a:gdLst/>
            <a:ahLst/>
            <a:cxnLst/>
            <a:rect r="r" b="b" t="t" l="l"/>
            <a:pathLst>
              <a:path h="5760662" w="2662596">
                <a:moveTo>
                  <a:pt x="0" y="0"/>
                </a:moveTo>
                <a:lnTo>
                  <a:pt x="2662595" y="0"/>
                </a:lnTo>
                <a:lnTo>
                  <a:pt x="2662595" y="5760663"/>
                </a:lnTo>
                <a:lnTo>
                  <a:pt x="0" y="57606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14920" y="2793343"/>
            <a:ext cx="2662596" cy="5760662"/>
          </a:xfrm>
          <a:custGeom>
            <a:avLst/>
            <a:gdLst/>
            <a:ahLst/>
            <a:cxnLst/>
            <a:rect r="r" b="b" t="t" l="l"/>
            <a:pathLst>
              <a:path h="5760662" w="2662596">
                <a:moveTo>
                  <a:pt x="0" y="0"/>
                </a:moveTo>
                <a:lnTo>
                  <a:pt x="2662595" y="0"/>
                </a:lnTo>
                <a:lnTo>
                  <a:pt x="2662595" y="5760663"/>
                </a:lnTo>
                <a:lnTo>
                  <a:pt x="0" y="57606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425888" y="2793343"/>
            <a:ext cx="2662596" cy="5760662"/>
          </a:xfrm>
          <a:custGeom>
            <a:avLst/>
            <a:gdLst/>
            <a:ahLst/>
            <a:cxnLst/>
            <a:rect r="r" b="b" t="t" l="l"/>
            <a:pathLst>
              <a:path h="5760662" w="2662596">
                <a:moveTo>
                  <a:pt x="0" y="0"/>
                </a:moveTo>
                <a:lnTo>
                  <a:pt x="2662595" y="0"/>
                </a:lnTo>
                <a:lnTo>
                  <a:pt x="2662595" y="5760663"/>
                </a:lnTo>
                <a:lnTo>
                  <a:pt x="0" y="57606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336856" y="2793343"/>
            <a:ext cx="2662596" cy="5760662"/>
          </a:xfrm>
          <a:custGeom>
            <a:avLst/>
            <a:gdLst/>
            <a:ahLst/>
            <a:cxnLst/>
            <a:rect r="r" b="b" t="t" l="l"/>
            <a:pathLst>
              <a:path h="5760662" w="2662596">
                <a:moveTo>
                  <a:pt x="0" y="0"/>
                </a:moveTo>
                <a:lnTo>
                  <a:pt x="2662595" y="0"/>
                </a:lnTo>
                <a:lnTo>
                  <a:pt x="2662595" y="5760663"/>
                </a:lnTo>
                <a:lnTo>
                  <a:pt x="0" y="57606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247824" y="2793343"/>
            <a:ext cx="2662596" cy="5760662"/>
          </a:xfrm>
          <a:custGeom>
            <a:avLst/>
            <a:gdLst/>
            <a:ahLst/>
            <a:cxnLst/>
            <a:rect r="r" b="b" t="t" l="l"/>
            <a:pathLst>
              <a:path h="5760662" w="2662596">
                <a:moveTo>
                  <a:pt x="0" y="0"/>
                </a:moveTo>
                <a:lnTo>
                  <a:pt x="2662595" y="0"/>
                </a:lnTo>
                <a:lnTo>
                  <a:pt x="2662595" y="5760663"/>
                </a:lnTo>
                <a:lnTo>
                  <a:pt x="0" y="57606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58792" y="2793343"/>
            <a:ext cx="2662596" cy="5760662"/>
          </a:xfrm>
          <a:custGeom>
            <a:avLst/>
            <a:gdLst/>
            <a:ahLst/>
            <a:cxnLst/>
            <a:rect r="r" b="b" t="t" l="l"/>
            <a:pathLst>
              <a:path h="5760662" w="2662596">
                <a:moveTo>
                  <a:pt x="0" y="0"/>
                </a:moveTo>
                <a:lnTo>
                  <a:pt x="2662595" y="0"/>
                </a:lnTo>
                <a:lnTo>
                  <a:pt x="2662595" y="5760663"/>
                </a:lnTo>
                <a:lnTo>
                  <a:pt x="0" y="57606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09483" y="457200"/>
            <a:ext cx="10647193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Moderate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264959" y="191452"/>
            <a:ext cx="10994341" cy="1569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"/>
              </a:rPr>
              <a:t>CheckUp connects with the user’s calendar and doctor preferences  to suggest them the  best availabilities and provider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91765" y="5483542"/>
            <a:ext cx="1165860" cy="478155"/>
            <a:chOff x="0" y="0"/>
            <a:chExt cx="1554480" cy="6375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50800" y="44450"/>
              <a:ext cx="1452880" cy="544830"/>
            </a:xfrm>
            <a:custGeom>
              <a:avLst/>
              <a:gdLst/>
              <a:ahLst/>
              <a:cxnLst/>
              <a:rect r="r" b="b" t="t" l="l"/>
              <a:pathLst>
                <a:path h="544830" w="1452880">
                  <a:moveTo>
                    <a:pt x="24130" y="151130"/>
                  </a:moveTo>
                  <a:cubicBezTo>
                    <a:pt x="910590" y="146050"/>
                    <a:pt x="1075690" y="171450"/>
                    <a:pt x="1184910" y="175260"/>
                  </a:cubicBezTo>
                  <a:cubicBezTo>
                    <a:pt x="1248410" y="177800"/>
                    <a:pt x="1292860" y="180340"/>
                    <a:pt x="1337310" y="175260"/>
                  </a:cubicBezTo>
                  <a:cubicBezTo>
                    <a:pt x="1372870" y="171450"/>
                    <a:pt x="1410970" y="147320"/>
                    <a:pt x="1430020" y="153670"/>
                  </a:cubicBezTo>
                  <a:cubicBezTo>
                    <a:pt x="1441450" y="157480"/>
                    <a:pt x="1452880" y="170180"/>
                    <a:pt x="1452880" y="179070"/>
                  </a:cubicBezTo>
                  <a:cubicBezTo>
                    <a:pt x="1452880" y="186690"/>
                    <a:pt x="1443990" y="200660"/>
                    <a:pt x="1436370" y="203200"/>
                  </a:cubicBezTo>
                  <a:cubicBezTo>
                    <a:pt x="1427480" y="205740"/>
                    <a:pt x="1418590" y="200660"/>
                    <a:pt x="1403350" y="194310"/>
                  </a:cubicBezTo>
                  <a:cubicBezTo>
                    <a:pt x="1367790" y="180340"/>
                    <a:pt x="1273810" y="124460"/>
                    <a:pt x="1231900" y="99060"/>
                  </a:cubicBezTo>
                  <a:cubicBezTo>
                    <a:pt x="1207770" y="83820"/>
                    <a:pt x="1188720" y="73660"/>
                    <a:pt x="1174750" y="60960"/>
                  </a:cubicBezTo>
                  <a:cubicBezTo>
                    <a:pt x="1164590" y="52070"/>
                    <a:pt x="1155700" y="41910"/>
                    <a:pt x="1154430" y="33020"/>
                  </a:cubicBezTo>
                  <a:cubicBezTo>
                    <a:pt x="1153160" y="25400"/>
                    <a:pt x="1155700" y="13970"/>
                    <a:pt x="1163320" y="8890"/>
                  </a:cubicBezTo>
                  <a:cubicBezTo>
                    <a:pt x="1173480" y="1270"/>
                    <a:pt x="1202690" y="0"/>
                    <a:pt x="1224280" y="6350"/>
                  </a:cubicBezTo>
                  <a:cubicBezTo>
                    <a:pt x="1256030" y="13970"/>
                    <a:pt x="1300480" y="50800"/>
                    <a:pt x="1328420" y="71120"/>
                  </a:cubicBezTo>
                  <a:cubicBezTo>
                    <a:pt x="1350010" y="86360"/>
                    <a:pt x="1367790" y="97790"/>
                    <a:pt x="1380490" y="115570"/>
                  </a:cubicBezTo>
                  <a:cubicBezTo>
                    <a:pt x="1393190" y="132080"/>
                    <a:pt x="1399540" y="151130"/>
                    <a:pt x="1404620" y="172720"/>
                  </a:cubicBezTo>
                  <a:cubicBezTo>
                    <a:pt x="1410970" y="200660"/>
                    <a:pt x="1417320" y="232410"/>
                    <a:pt x="1408430" y="271780"/>
                  </a:cubicBezTo>
                  <a:cubicBezTo>
                    <a:pt x="1393190" y="339090"/>
                    <a:pt x="1305560" y="499110"/>
                    <a:pt x="1272540" y="529590"/>
                  </a:cubicBezTo>
                  <a:cubicBezTo>
                    <a:pt x="1262380" y="539750"/>
                    <a:pt x="1252220" y="544830"/>
                    <a:pt x="1244600" y="542290"/>
                  </a:cubicBezTo>
                  <a:cubicBezTo>
                    <a:pt x="1235710" y="539750"/>
                    <a:pt x="1223010" y="518160"/>
                    <a:pt x="1225550" y="510540"/>
                  </a:cubicBezTo>
                  <a:cubicBezTo>
                    <a:pt x="1228090" y="501650"/>
                    <a:pt x="1250950" y="490220"/>
                    <a:pt x="1258570" y="492760"/>
                  </a:cubicBezTo>
                  <a:cubicBezTo>
                    <a:pt x="1266190" y="495300"/>
                    <a:pt x="1276350" y="518160"/>
                    <a:pt x="1273810" y="527050"/>
                  </a:cubicBezTo>
                  <a:cubicBezTo>
                    <a:pt x="1271270" y="534670"/>
                    <a:pt x="1254760" y="543560"/>
                    <a:pt x="1247140" y="542290"/>
                  </a:cubicBezTo>
                  <a:cubicBezTo>
                    <a:pt x="1238250" y="541020"/>
                    <a:pt x="1226820" y="528320"/>
                    <a:pt x="1225550" y="513080"/>
                  </a:cubicBezTo>
                  <a:cubicBezTo>
                    <a:pt x="1221740" y="469900"/>
                    <a:pt x="1347470" y="314960"/>
                    <a:pt x="1360170" y="248920"/>
                  </a:cubicBezTo>
                  <a:cubicBezTo>
                    <a:pt x="1366520" y="213360"/>
                    <a:pt x="1361440" y="184150"/>
                    <a:pt x="1351280" y="162560"/>
                  </a:cubicBezTo>
                  <a:cubicBezTo>
                    <a:pt x="1342390" y="144780"/>
                    <a:pt x="1329690" y="135890"/>
                    <a:pt x="1311910" y="121920"/>
                  </a:cubicBezTo>
                  <a:cubicBezTo>
                    <a:pt x="1283970" y="99060"/>
                    <a:pt x="1200150" y="69850"/>
                    <a:pt x="1192530" y="48260"/>
                  </a:cubicBezTo>
                  <a:cubicBezTo>
                    <a:pt x="1188720" y="38100"/>
                    <a:pt x="1193800" y="22860"/>
                    <a:pt x="1202690" y="19050"/>
                  </a:cubicBezTo>
                  <a:cubicBezTo>
                    <a:pt x="1230630" y="8890"/>
                    <a:pt x="1427480" y="124460"/>
                    <a:pt x="1446530" y="162560"/>
                  </a:cubicBezTo>
                  <a:cubicBezTo>
                    <a:pt x="1452880" y="176530"/>
                    <a:pt x="1450340" y="190500"/>
                    <a:pt x="1441450" y="200660"/>
                  </a:cubicBezTo>
                  <a:cubicBezTo>
                    <a:pt x="1426210" y="217170"/>
                    <a:pt x="1379220" y="220980"/>
                    <a:pt x="1337310" y="226060"/>
                  </a:cubicBezTo>
                  <a:cubicBezTo>
                    <a:pt x="1278890" y="232410"/>
                    <a:pt x="1202690" y="227330"/>
                    <a:pt x="1121410" y="223520"/>
                  </a:cubicBezTo>
                  <a:cubicBezTo>
                    <a:pt x="1013460" y="218440"/>
                    <a:pt x="891540" y="196850"/>
                    <a:pt x="745490" y="191770"/>
                  </a:cubicBezTo>
                  <a:cubicBezTo>
                    <a:pt x="543560" y="184150"/>
                    <a:pt x="97790" y="231140"/>
                    <a:pt x="24130" y="201930"/>
                  </a:cubicBezTo>
                  <a:cubicBezTo>
                    <a:pt x="8890" y="195580"/>
                    <a:pt x="0" y="186690"/>
                    <a:pt x="0" y="179070"/>
                  </a:cubicBezTo>
                  <a:cubicBezTo>
                    <a:pt x="0" y="170180"/>
                    <a:pt x="24130" y="151130"/>
                    <a:pt x="24130" y="15113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7579043" y="5807392"/>
            <a:ext cx="2004060" cy="1722120"/>
            <a:chOff x="0" y="0"/>
            <a:chExt cx="2672080" cy="229616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50800" y="48260"/>
              <a:ext cx="2573020" cy="2227580"/>
            </a:xfrm>
            <a:custGeom>
              <a:avLst/>
              <a:gdLst/>
              <a:ahLst/>
              <a:cxnLst/>
              <a:rect r="r" b="b" t="t" l="l"/>
              <a:pathLst>
                <a:path h="2227580" w="2573020">
                  <a:moveTo>
                    <a:pt x="25400" y="2146300"/>
                  </a:moveTo>
                  <a:cubicBezTo>
                    <a:pt x="819150" y="2129790"/>
                    <a:pt x="886460" y="2128520"/>
                    <a:pt x="961390" y="2115820"/>
                  </a:cubicBezTo>
                  <a:cubicBezTo>
                    <a:pt x="1024890" y="2105660"/>
                    <a:pt x="1083310" y="2092960"/>
                    <a:pt x="1136650" y="2070100"/>
                  </a:cubicBezTo>
                  <a:cubicBezTo>
                    <a:pt x="1186180" y="2048510"/>
                    <a:pt x="1229360" y="2016760"/>
                    <a:pt x="1271270" y="1985010"/>
                  </a:cubicBezTo>
                  <a:cubicBezTo>
                    <a:pt x="1313180" y="1953260"/>
                    <a:pt x="1350010" y="1917700"/>
                    <a:pt x="1386840" y="1879600"/>
                  </a:cubicBezTo>
                  <a:cubicBezTo>
                    <a:pt x="1424940" y="1840230"/>
                    <a:pt x="1460500" y="1800860"/>
                    <a:pt x="1497330" y="1750060"/>
                  </a:cubicBezTo>
                  <a:cubicBezTo>
                    <a:pt x="1543050" y="1686560"/>
                    <a:pt x="1610360" y="1579880"/>
                    <a:pt x="1634490" y="1524000"/>
                  </a:cubicBezTo>
                  <a:cubicBezTo>
                    <a:pt x="1647190" y="1494790"/>
                    <a:pt x="1648460" y="1483360"/>
                    <a:pt x="1653540" y="1451610"/>
                  </a:cubicBezTo>
                  <a:cubicBezTo>
                    <a:pt x="1663700" y="1389380"/>
                    <a:pt x="1654810" y="1266190"/>
                    <a:pt x="1668780" y="1177290"/>
                  </a:cubicBezTo>
                  <a:cubicBezTo>
                    <a:pt x="1681480" y="1089660"/>
                    <a:pt x="1715770" y="1005840"/>
                    <a:pt x="1732280" y="920750"/>
                  </a:cubicBezTo>
                  <a:cubicBezTo>
                    <a:pt x="1748790" y="838200"/>
                    <a:pt x="1751330" y="750570"/>
                    <a:pt x="1769110" y="673100"/>
                  </a:cubicBezTo>
                  <a:cubicBezTo>
                    <a:pt x="1785620" y="601980"/>
                    <a:pt x="1805940" y="532130"/>
                    <a:pt x="1830070" y="472440"/>
                  </a:cubicBezTo>
                  <a:cubicBezTo>
                    <a:pt x="1850390" y="420370"/>
                    <a:pt x="1875790" y="370840"/>
                    <a:pt x="1901190" y="331470"/>
                  </a:cubicBezTo>
                  <a:cubicBezTo>
                    <a:pt x="1920240" y="300990"/>
                    <a:pt x="1941830" y="274320"/>
                    <a:pt x="1962150" y="255270"/>
                  </a:cubicBezTo>
                  <a:cubicBezTo>
                    <a:pt x="1977390" y="241300"/>
                    <a:pt x="1990090" y="232410"/>
                    <a:pt x="2009140" y="223520"/>
                  </a:cubicBezTo>
                  <a:cubicBezTo>
                    <a:pt x="2037080" y="210820"/>
                    <a:pt x="2066290" y="199390"/>
                    <a:pt x="2114550" y="191770"/>
                  </a:cubicBezTo>
                  <a:cubicBezTo>
                    <a:pt x="2211070" y="177800"/>
                    <a:pt x="2527300" y="160020"/>
                    <a:pt x="2564130" y="189230"/>
                  </a:cubicBezTo>
                  <a:cubicBezTo>
                    <a:pt x="2573020" y="196850"/>
                    <a:pt x="2573020" y="209550"/>
                    <a:pt x="2570480" y="217170"/>
                  </a:cubicBezTo>
                  <a:cubicBezTo>
                    <a:pt x="2567940" y="224790"/>
                    <a:pt x="2557780" y="232410"/>
                    <a:pt x="2546350" y="233680"/>
                  </a:cubicBezTo>
                  <a:cubicBezTo>
                    <a:pt x="2520950" y="236220"/>
                    <a:pt x="2456180" y="195580"/>
                    <a:pt x="2414270" y="172720"/>
                  </a:cubicBezTo>
                  <a:cubicBezTo>
                    <a:pt x="2373630" y="151130"/>
                    <a:pt x="2329180" y="125730"/>
                    <a:pt x="2297430" y="101600"/>
                  </a:cubicBezTo>
                  <a:cubicBezTo>
                    <a:pt x="2272030" y="82550"/>
                    <a:pt x="2244090" y="59690"/>
                    <a:pt x="2233930" y="43180"/>
                  </a:cubicBezTo>
                  <a:cubicBezTo>
                    <a:pt x="2228850" y="34290"/>
                    <a:pt x="2225040" y="26670"/>
                    <a:pt x="2227580" y="20320"/>
                  </a:cubicBezTo>
                  <a:cubicBezTo>
                    <a:pt x="2231390" y="12700"/>
                    <a:pt x="2246630" y="2540"/>
                    <a:pt x="2261870" y="2540"/>
                  </a:cubicBezTo>
                  <a:cubicBezTo>
                    <a:pt x="2292350" y="2540"/>
                    <a:pt x="2358390" y="50800"/>
                    <a:pt x="2396490" y="74930"/>
                  </a:cubicBezTo>
                  <a:cubicBezTo>
                    <a:pt x="2426970" y="93980"/>
                    <a:pt x="2453640" y="110490"/>
                    <a:pt x="2473960" y="130810"/>
                  </a:cubicBezTo>
                  <a:cubicBezTo>
                    <a:pt x="2491740" y="148590"/>
                    <a:pt x="2509520" y="165100"/>
                    <a:pt x="2517140" y="186690"/>
                  </a:cubicBezTo>
                  <a:cubicBezTo>
                    <a:pt x="2524760" y="210820"/>
                    <a:pt x="2522220" y="234950"/>
                    <a:pt x="2517140" y="270510"/>
                  </a:cubicBezTo>
                  <a:cubicBezTo>
                    <a:pt x="2506980" y="339090"/>
                    <a:pt x="2463800" y="549910"/>
                    <a:pt x="2433320" y="567690"/>
                  </a:cubicBezTo>
                  <a:cubicBezTo>
                    <a:pt x="2424430" y="572770"/>
                    <a:pt x="2410460" y="566420"/>
                    <a:pt x="2404110" y="561340"/>
                  </a:cubicBezTo>
                  <a:cubicBezTo>
                    <a:pt x="2399030" y="556260"/>
                    <a:pt x="2395220" y="544830"/>
                    <a:pt x="2397760" y="538480"/>
                  </a:cubicBezTo>
                  <a:cubicBezTo>
                    <a:pt x="2401570" y="530860"/>
                    <a:pt x="2421890" y="516890"/>
                    <a:pt x="2430780" y="519430"/>
                  </a:cubicBezTo>
                  <a:cubicBezTo>
                    <a:pt x="2438400" y="520700"/>
                    <a:pt x="2449830" y="537210"/>
                    <a:pt x="2448560" y="544830"/>
                  </a:cubicBezTo>
                  <a:cubicBezTo>
                    <a:pt x="2447290" y="553720"/>
                    <a:pt x="2429510" y="570230"/>
                    <a:pt x="2420620" y="568960"/>
                  </a:cubicBezTo>
                  <a:cubicBezTo>
                    <a:pt x="2411730" y="567690"/>
                    <a:pt x="2401570" y="556260"/>
                    <a:pt x="2397760" y="541020"/>
                  </a:cubicBezTo>
                  <a:cubicBezTo>
                    <a:pt x="2386330" y="492760"/>
                    <a:pt x="2494280" y="287020"/>
                    <a:pt x="2475230" y="218440"/>
                  </a:cubicBezTo>
                  <a:cubicBezTo>
                    <a:pt x="2463800" y="177800"/>
                    <a:pt x="2430780" y="162560"/>
                    <a:pt x="2397760" y="137160"/>
                  </a:cubicBezTo>
                  <a:cubicBezTo>
                    <a:pt x="2354580" y="104140"/>
                    <a:pt x="2251710" y="69850"/>
                    <a:pt x="2233930" y="43180"/>
                  </a:cubicBezTo>
                  <a:cubicBezTo>
                    <a:pt x="2227580" y="33020"/>
                    <a:pt x="2226310" y="21590"/>
                    <a:pt x="2230120" y="15240"/>
                  </a:cubicBezTo>
                  <a:cubicBezTo>
                    <a:pt x="2233930" y="7620"/>
                    <a:pt x="2249170" y="0"/>
                    <a:pt x="2261870" y="2540"/>
                  </a:cubicBezTo>
                  <a:cubicBezTo>
                    <a:pt x="2286000" y="6350"/>
                    <a:pt x="2317750" y="57150"/>
                    <a:pt x="2358390" y="83820"/>
                  </a:cubicBezTo>
                  <a:cubicBezTo>
                    <a:pt x="2413000" y="119380"/>
                    <a:pt x="2542540" y="157480"/>
                    <a:pt x="2564130" y="189230"/>
                  </a:cubicBezTo>
                  <a:cubicBezTo>
                    <a:pt x="2573020" y="200660"/>
                    <a:pt x="2571750" y="215900"/>
                    <a:pt x="2567940" y="223520"/>
                  </a:cubicBezTo>
                  <a:cubicBezTo>
                    <a:pt x="2565400" y="228600"/>
                    <a:pt x="2561590" y="231140"/>
                    <a:pt x="2552700" y="233680"/>
                  </a:cubicBezTo>
                  <a:cubicBezTo>
                    <a:pt x="2508250" y="247650"/>
                    <a:pt x="2214880" y="228600"/>
                    <a:pt x="2125980" y="241300"/>
                  </a:cubicBezTo>
                  <a:cubicBezTo>
                    <a:pt x="2085340" y="247650"/>
                    <a:pt x="2065020" y="248920"/>
                    <a:pt x="2037080" y="265430"/>
                  </a:cubicBezTo>
                  <a:cubicBezTo>
                    <a:pt x="2004060" y="284480"/>
                    <a:pt x="1972310" y="321310"/>
                    <a:pt x="1945640" y="356870"/>
                  </a:cubicBezTo>
                  <a:cubicBezTo>
                    <a:pt x="1917700" y="394970"/>
                    <a:pt x="1897380" y="438150"/>
                    <a:pt x="1877060" y="487680"/>
                  </a:cubicBezTo>
                  <a:cubicBezTo>
                    <a:pt x="1854200" y="544830"/>
                    <a:pt x="1833880" y="613410"/>
                    <a:pt x="1818640" y="683260"/>
                  </a:cubicBezTo>
                  <a:cubicBezTo>
                    <a:pt x="1800860" y="760730"/>
                    <a:pt x="1798320" y="849630"/>
                    <a:pt x="1781810" y="932180"/>
                  </a:cubicBezTo>
                  <a:cubicBezTo>
                    <a:pt x="1765300" y="1016000"/>
                    <a:pt x="1732280" y="1098550"/>
                    <a:pt x="1719580" y="1184910"/>
                  </a:cubicBezTo>
                  <a:cubicBezTo>
                    <a:pt x="1705610" y="1273810"/>
                    <a:pt x="1713230" y="1395730"/>
                    <a:pt x="1703070" y="1460500"/>
                  </a:cubicBezTo>
                  <a:cubicBezTo>
                    <a:pt x="1696720" y="1497330"/>
                    <a:pt x="1694180" y="1511300"/>
                    <a:pt x="1680210" y="1545590"/>
                  </a:cubicBezTo>
                  <a:cubicBezTo>
                    <a:pt x="1654810" y="1606550"/>
                    <a:pt x="1584960" y="1717040"/>
                    <a:pt x="1536700" y="1783080"/>
                  </a:cubicBezTo>
                  <a:cubicBezTo>
                    <a:pt x="1498600" y="1836420"/>
                    <a:pt x="1461770" y="1875790"/>
                    <a:pt x="1421130" y="1916430"/>
                  </a:cubicBezTo>
                  <a:cubicBezTo>
                    <a:pt x="1383030" y="1955800"/>
                    <a:pt x="1343660" y="1992630"/>
                    <a:pt x="1300480" y="2025650"/>
                  </a:cubicBezTo>
                  <a:cubicBezTo>
                    <a:pt x="1254760" y="2059940"/>
                    <a:pt x="1197610" y="2096770"/>
                    <a:pt x="1153160" y="2118360"/>
                  </a:cubicBezTo>
                  <a:cubicBezTo>
                    <a:pt x="1121410" y="2133600"/>
                    <a:pt x="1102360" y="2139950"/>
                    <a:pt x="1065530" y="2148840"/>
                  </a:cubicBezTo>
                  <a:cubicBezTo>
                    <a:pt x="1009650" y="2161540"/>
                    <a:pt x="944880" y="2170430"/>
                    <a:pt x="849630" y="2178050"/>
                  </a:cubicBezTo>
                  <a:cubicBezTo>
                    <a:pt x="664210" y="2193290"/>
                    <a:pt x="106680" y="2227580"/>
                    <a:pt x="25400" y="2197100"/>
                  </a:cubicBezTo>
                  <a:cubicBezTo>
                    <a:pt x="8890" y="2190750"/>
                    <a:pt x="0" y="2181860"/>
                    <a:pt x="0" y="2174240"/>
                  </a:cubicBezTo>
                  <a:cubicBezTo>
                    <a:pt x="0" y="2165350"/>
                    <a:pt x="25400" y="2146300"/>
                    <a:pt x="25400" y="214630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609483" y="8789670"/>
            <a:ext cx="2733139" cy="925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[Syncing calendar page, has 4 options to pick from, select Sync Gcal or Scan Paper Cal]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455459" y="8789670"/>
            <a:ext cx="2733139" cy="925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[Paper calendar scanner page, press camera button to take a picture of your paper calendar]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31820" y="8789670"/>
            <a:ext cx="2733139" cy="46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[Log into Google, will automatically Sync]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379098" y="8789670"/>
            <a:ext cx="2733139" cy="24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[Parsing paper calendar]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177281" y="8789670"/>
            <a:ext cx="2733139" cy="24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[Parsing paper calendar]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088249" y="8789670"/>
            <a:ext cx="2733139" cy="46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[Scan successful, press next to continue]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2525078" y="6950393"/>
            <a:ext cx="3951922" cy="1343977"/>
            <a:chOff x="0" y="0"/>
            <a:chExt cx="5269230" cy="179197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40640" y="48260"/>
              <a:ext cx="5179060" cy="1706880"/>
            </a:xfrm>
            <a:custGeom>
              <a:avLst/>
              <a:gdLst/>
              <a:ahLst/>
              <a:cxnLst/>
              <a:rect r="r" b="b" t="t" l="l"/>
              <a:pathLst>
                <a:path h="1706880" w="5179060">
                  <a:moveTo>
                    <a:pt x="58420" y="26670"/>
                  </a:moveTo>
                  <a:cubicBezTo>
                    <a:pt x="66040" y="104140"/>
                    <a:pt x="69850" y="109220"/>
                    <a:pt x="78740" y="123190"/>
                  </a:cubicBezTo>
                  <a:cubicBezTo>
                    <a:pt x="101600" y="158750"/>
                    <a:pt x="157480" y="231140"/>
                    <a:pt x="217170" y="297180"/>
                  </a:cubicBezTo>
                  <a:cubicBezTo>
                    <a:pt x="304800" y="393700"/>
                    <a:pt x="464820" y="551180"/>
                    <a:pt x="566420" y="636270"/>
                  </a:cubicBezTo>
                  <a:cubicBezTo>
                    <a:pt x="636270" y="694690"/>
                    <a:pt x="673100" y="721360"/>
                    <a:pt x="753110" y="772160"/>
                  </a:cubicBezTo>
                  <a:cubicBezTo>
                    <a:pt x="880110" y="852170"/>
                    <a:pt x="1094740" y="972820"/>
                    <a:pt x="1264920" y="1052830"/>
                  </a:cubicBezTo>
                  <a:cubicBezTo>
                    <a:pt x="1423670" y="1127760"/>
                    <a:pt x="1595120" y="1191260"/>
                    <a:pt x="1741170" y="1244600"/>
                  </a:cubicBezTo>
                  <a:cubicBezTo>
                    <a:pt x="1863090" y="1289050"/>
                    <a:pt x="1963420" y="1320800"/>
                    <a:pt x="2082800" y="1353820"/>
                  </a:cubicBezTo>
                  <a:cubicBezTo>
                    <a:pt x="2211070" y="1390650"/>
                    <a:pt x="2352040" y="1423670"/>
                    <a:pt x="2486660" y="1452880"/>
                  </a:cubicBezTo>
                  <a:cubicBezTo>
                    <a:pt x="2620010" y="1482090"/>
                    <a:pt x="2738120" y="1502410"/>
                    <a:pt x="2889250" y="1526540"/>
                  </a:cubicBezTo>
                  <a:cubicBezTo>
                    <a:pt x="3084830" y="1558290"/>
                    <a:pt x="3390900" y="1604010"/>
                    <a:pt x="3564890" y="1623060"/>
                  </a:cubicBezTo>
                  <a:cubicBezTo>
                    <a:pt x="3672840" y="1634490"/>
                    <a:pt x="3724910" y="1638300"/>
                    <a:pt x="3830320" y="1642110"/>
                  </a:cubicBezTo>
                  <a:cubicBezTo>
                    <a:pt x="3986530" y="1647190"/>
                    <a:pt x="4229100" y="1656080"/>
                    <a:pt x="4411980" y="1642110"/>
                  </a:cubicBezTo>
                  <a:cubicBezTo>
                    <a:pt x="4575810" y="1629410"/>
                    <a:pt x="4743450" y="1604010"/>
                    <a:pt x="4876800" y="1570990"/>
                  </a:cubicBezTo>
                  <a:cubicBezTo>
                    <a:pt x="4980940" y="1545590"/>
                    <a:pt x="5111750" y="1477010"/>
                    <a:pt x="5151120" y="1478280"/>
                  </a:cubicBezTo>
                  <a:cubicBezTo>
                    <a:pt x="5162550" y="1478280"/>
                    <a:pt x="5168900" y="1482090"/>
                    <a:pt x="5172710" y="1487170"/>
                  </a:cubicBezTo>
                  <a:cubicBezTo>
                    <a:pt x="5176520" y="1492250"/>
                    <a:pt x="5179060" y="1504950"/>
                    <a:pt x="5176520" y="1511300"/>
                  </a:cubicBezTo>
                  <a:cubicBezTo>
                    <a:pt x="5173980" y="1517650"/>
                    <a:pt x="5166360" y="1526540"/>
                    <a:pt x="5160010" y="1527810"/>
                  </a:cubicBezTo>
                  <a:cubicBezTo>
                    <a:pt x="5152390" y="1529080"/>
                    <a:pt x="5135880" y="1522730"/>
                    <a:pt x="5130800" y="1516380"/>
                  </a:cubicBezTo>
                  <a:cubicBezTo>
                    <a:pt x="5126990" y="1511300"/>
                    <a:pt x="5126990" y="1499870"/>
                    <a:pt x="5129530" y="1493520"/>
                  </a:cubicBezTo>
                  <a:cubicBezTo>
                    <a:pt x="5132070" y="1487170"/>
                    <a:pt x="5140960" y="1479550"/>
                    <a:pt x="5147310" y="1478280"/>
                  </a:cubicBezTo>
                  <a:cubicBezTo>
                    <a:pt x="5154930" y="1477010"/>
                    <a:pt x="5171440" y="1484630"/>
                    <a:pt x="5175250" y="1492250"/>
                  </a:cubicBezTo>
                  <a:cubicBezTo>
                    <a:pt x="5179060" y="1498600"/>
                    <a:pt x="5177790" y="1510030"/>
                    <a:pt x="5173980" y="1516380"/>
                  </a:cubicBezTo>
                  <a:cubicBezTo>
                    <a:pt x="5170170" y="1522730"/>
                    <a:pt x="5161280" y="1529080"/>
                    <a:pt x="5153660" y="1529080"/>
                  </a:cubicBezTo>
                  <a:cubicBezTo>
                    <a:pt x="5147310" y="1529080"/>
                    <a:pt x="5135880" y="1524000"/>
                    <a:pt x="5132070" y="1518920"/>
                  </a:cubicBezTo>
                  <a:cubicBezTo>
                    <a:pt x="5128260" y="1513840"/>
                    <a:pt x="5125720" y="1502410"/>
                    <a:pt x="5128260" y="1496060"/>
                  </a:cubicBezTo>
                  <a:cubicBezTo>
                    <a:pt x="5130800" y="1489710"/>
                    <a:pt x="5138420" y="1480820"/>
                    <a:pt x="5144770" y="1478280"/>
                  </a:cubicBezTo>
                  <a:cubicBezTo>
                    <a:pt x="5151120" y="1475740"/>
                    <a:pt x="5168900" y="1483360"/>
                    <a:pt x="5168900" y="1483360"/>
                  </a:cubicBezTo>
                  <a:cubicBezTo>
                    <a:pt x="5168900" y="1483360"/>
                    <a:pt x="5144770" y="1479550"/>
                    <a:pt x="5144770" y="1479550"/>
                  </a:cubicBezTo>
                  <a:cubicBezTo>
                    <a:pt x="5144770" y="1479550"/>
                    <a:pt x="5167630" y="1482090"/>
                    <a:pt x="5172710" y="1487170"/>
                  </a:cubicBezTo>
                  <a:cubicBezTo>
                    <a:pt x="5176520" y="1490980"/>
                    <a:pt x="5179060" y="1498600"/>
                    <a:pt x="5177790" y="1504950"/>
                  </a:cubicBezTo>
                  <a:cubicBezTo>
                    <a:pt x="5175250" y="1515110"/>
                    <a:pt x="5163820" y="1527810"/>
                    <a:pt x="5146040" y="1539240"/>
                  </a:cubicBezTo>
                  <a:cubicBezTo>
                    <a:pt x="5104130" y="1565910"/>
                    <a:pt x="4999990" y="1595120"/>
                    <a:pt x="4903470" y="1617980"/>
                  </a:cubicBezTo>
                  <a:cubicBezTo>
                    <a:pt x="4770120" y="1649730"/>
                    <a:pt x="4585970" y="1680210"/>
                    <a:pt x="4415790" y="1692910"/>
                  </a:cubicBezTo>
                  <a:cubicBezTo>
                    <a:pt x="4229100" y="1706880"/>
                    <a:pt x="3985260" y="1697990"/>
                    <a:pt x="3826510" y="1692910"/>
                  </a:cubicBezTo>
                  <a:cubicBezTo>
                    <a:pt x="3719830" y="1689100"/>
                    <a:pt x="3667760" y="1685290"/>
                    <a:pt x="3558540" y="1673860"/>
                  </a:cubicBezTo>
                  <a:cubicBezTo>
                    <a:pt x="3383280" y="1654810"/>
                    <a:pt x="3088640" y="1610360"/>
                    <a:pt x="2880360" y="1576070"/>
                  </a:cubicBezTo>
                  <a:cubicBezTo>
                    <a:pt x="2701290" y="1546860"/>
                    <a:pt x="2527300" y="1515110"/>
                    <a:pt x="2381250" y="1482090"/>
                  </a:cubicBezTo>
                  <a:cubicBezTo>
                    <a:pt x="2264410" y="1456690"/>
                    <a:pt x="2175510" y="1432560"/>
                    <a:pt x="2068830" y="1402080"/>
                  </a:cubicBezTo>
                  <a:cubicBezTo>
                    <a:pt x="1955800" y="1369060"/>
                    <a:pt x="1846580" y="1336040"/>
                    <a:pt x="1722120" y="1291590"/>
                  </a:cubicBezTo>
                  <a:cubicBezTo>
                    <a:pt x="1574800" y="1238250"/>
                    <a:pt x="1388110" y="1164590"/>
                    <a:pt x="1243330" y="1098550"/>
                  </a:cubicBezTo>
                  <a:cubicBezTo>
                    <a:pt x="1118870" y="1041400"/>
                    <a:pt x="1004570" y="980440"/>
                    <a:pt x="902970" y="923290"/>
                  </a:cubicBezTo>
                  <a:cubicBezTo>
                    <a:pt x="817880" y="875030"/>
                    <a:pt x="737870" y="824230"/>
                    <a:pt x="671830" y="778510"/>
                  </a:cubicBezTo>
                  <a:cubicBezTo>
                    <a:pt x="618490" y="741680"/>
                    <a:pt x="580390" y="713740"/>
                    <a:pt x="532130" y="673100"/>
                  </a:cubicBezTo>
                  <a:cubicBezTo>
                    <a:pt x="476250" y="627380"/>
                    <a:pt x="421640" y="576580"/>
                    <a:pt x="359410" y="514350"/>
                  </a:cubicBezTo>
                  <a:cubicBezTo>
                    <a:pt x="280670" y="435610"/>
                    <a:pt x="160020" y="314960"/>
                    <a:pt x="99060" y="236220"/>
                  </a:cubicBezTo>
                  <a:cubicBezTo>
                    <a:pt x="58420" y="184150"/>
                    <a:pt x="24130" y="140970"/>
                    <a:pt x="11430" y="99060"/>
                  </a:cubicBezTo>
                  <a:cubicBezTo>
                    <a:pt x="2540" y="68580"/>
                    <a:pt x="0" y="29210"/>
                    <a:pt x="10160" y="13970"/>
                  </a:cubicBezTo>
                  <a:cubicBezTo>
                    <a:pt x="16510" y="5080"/>
                    <a:pt x="34290" y="0"/>
                    <a:pt x="41910" y="2540"/>
                  </a:cubicBezTo>
                  <a:cubicBezTo>
                    <a:pt x="49530" y="5080"/>
                    <a:pt x="58420" y="26670"/>
                    <a:pt x="58420" y="2667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6165532" y="7997190"/>
            <a:ext cx="336232" cy="396240"/>
            <a:chOff x="0" y="0"/>
            <a:chExt cx="448310" cy="52832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48260" y="50800"/>
              <a:ext cx="354330" cy="429260"/>
            </a:xfrm>
            <a:custGeom>
              <a:avLst/>
              <a:gdLst/>
              <a:ahLst/>
              <a:cxnLst/>
              <a:rect r="r" b="b" t="t" l="l"/>
              <a:pathLst>
                <a:path h="429260" w="354330">
                  <a:moveTo>
                    <a:pt x="25400" y="0"/>
                  </a:moveTo>
                  <a:cubicBezTo>
                    <a:pt x="212090" y="30480"/>
                    <a:pt x="292100" y="59690"/>
                    <a:pt x="322580" y="77470"/>
                  </a:cubicBezTo>
                  <a:cubicBezTo>
                    <a:pt x="336550" y="85090"/>
                    <a:pt x="345440" y="88900"/>
                    <a:pt x="349250" y="100330"/>
                  </a:cubicBezTo>
                  <a:cubicBezTo>
                    <a:pt x="354330" y="114300"/>
                    <a:pt x="351790" y="137160"/>
                    <a:pt x="342900" y="160020"/>
                  </a:cubicBezTo>
                  <a:cubicBezTo>
                    <a:pt x="326390" y="201930"/>
                    <a:pt x="242570" y="270510"/>
                    <a:pt x="219710" y="320040"/>
                  </a:cubicBezTo>
                  <a:cubicBezTo>
                    <a:pt x="204470" y="354330"/>
                    <a:pt x="215900" y="403860"/>
                    <a:pt x="200660" y="417830"/>
                  </a:cubicBezTo>
                  <a:cubicBezTo>
                    <a:pt x="191770" y="426720"/>
                    <a:pt x="171450" y="426720"/>
                    <a:pt x="163830" y="421640"/>
                  </a:cubicBezTo>
                  <a:cubicBezTo>
                    <a:pt x="157480" y="416560"/>
                    <a:pt x="154940" y="398780"/>
                    <a:pt x="157480" y="391160"/>
                  </a:cubicBezTo>
                  <a:cubicBezTo>
                    <a:pt x="160020" y="384810"/>
                    <a:pt x="170180" y="378460"/>
                    <a:pt x="176530" y="377190"/>
                  </a:cubicBezTo>
                  <a:cubicBezTo>
                    <a:pt x="184150" y="375920"/>
                    <a:pt x="194310" y="379730"/>
                    <a:pt x="199390" y="384810"/>
                  </a:cubicBezTo>
                  <a:cubicBezTo>
                    <a:pt x="204470" y="389890"/>
                    <a:pt x="207010" y="401320"/>
                    <a:pt x="205740" y="408940"/>
                  </a:cubicBezTo>
                  <a:cubicBezTo>
                    <a:pt x="204470" y="415290"/>
                    <a:pt x="195580" y="424180"/>
                    <a:pt x="189230" y="426720"/>
                  </a:cubicBezTo>
                  <a:cubicBezTo>
                    <a:pt x="182880" y="429260"/>
                    <a:pt x="171450" y="426720"/>
                    <a:pt x="166370" y="422910"/>
                  </a:cubicBezTo>
                  <a:cubicBezTo>
                    <a:pt x="160020" y="419100"/>
                    <a:pt x="156210" y="412750"/>
                    <a:pt x="154940" y="402590"/>
                  </a:cubicBezTo>
                  <a:cubicBezTo>
                    <a:pt x="151130" y="381000"/>
                    <a:pt x="158750" y="334010"/>
                    <a:pt x="175260" y="295910"/>
                  </a:cubicBezTo>
                  <a:cubicBezTo>
                    <a:pt x="199390" y="242570"/>
                    <a:pt x="322580" y="163830"/>
                    <a:pt x="309880" y="123190"/>
                  </a:cubicBezTo>
                  <a:cubicBezTo>
                    <a:pt x="297180" y="82550"/>
                    <a:pt x="154940" y="63500"/>
                    <a:pt x="100330" y="53340"/>
                  </a:cubicBezTo>
                  <a:cubicBezTo>
                    <a:pt x="66040" y="46990"/>
                    <a:pt x="29210" y="59690"/>
                    <a:pt x="13970" y="48260"/>
                  </a:cubicBezTo>
                  <a:cubicBezTo>
                    <a:pt x="5080" y="41910"/>
                    <a:pt x="0" y="24130"/>
                    <a:pt x="2540" y="16510"/>
                  </a:cubicBezTo>
                  <a:cubicBezTo>
                    <a:pt x="5080" y="8890"/>
                    <a:pt x="25400" y="0"/>
                    <a:pt x="2540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11706225" y="6031230"/>
            <a:ext cx="619125" cy="114300"/>
            <a:chOff x="0" y="0"/>
            <a:chExt cx="825500" cy="1524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49530" y="50800"/>
              <a:ext cx="725170" cy="85090"/>
            </a:xfrm>
            <a:custGeom>
              <a:avLst/>
              <a:gdLst/>
              <a:ahLst/>
              <a:cxnLst/>
              <a:rect r="r" b="b" t="t" l="l"/>
              <a:pathLst>
                <a:path h="85090" w="725170">
                  <a:moveTo>
                    <a:pt x="26670" y="0"/>
                  </a:moveTo>
                  <a:cubicBezTo>
                    <a:pt x="716280" y="7620"/>
                    <a:pt x="725170" y="17780"/>
                    <a:pt x="725170" y="26670"/>
                  </a:cubicBezTo>
                  <a:cubicBezTo>
                    <a:pt x="725170" y="34290"/>
                    <a:pt x="712470" y="48260"/>
                    <a:pt x="704850" y="50800"/>
                  </a:cubicBezTo>
                  <a:cubicBezTo>
                    <a:pt x="698500" y="53340"/>
                    <a:pt x="687070" y="49530"/>
                    <a:pt x="681990" y="44450"/>
                  </a:cubicBezTo>
                  <a:cubicBezTo>
                    <a:pt x="676910" y="38100"/>
                    <a:pt x="673100" y="21590"/>
                    <a:pt x="676910" y="13970"/>
                  </a:cubicBezTo>
                  <a:cubicBezTo>
                    <a:pt x="679450" y="7620"/>
                    <a:pt x="689610" y="0"/>
                    <a:pt x="697230" y="0"/>
                  </a:cubicBezTo>
                  <a:cubicBezTo>
                    <a:pt x="706120" y="0"/>
                    <a:pt x="725170" y="15240"/>
                    <a:pt x="725170" y="24130"/>
                  </a:cubicBezTo>
                  <a:cubicBezTo>
                    <a:pt x="725170" y="33020"/>
                    <a:pt x="716280" y="43180"/>
                    <a:pt x="699770" y="50800"/>
                  </a:cubicBezTo>
                  <a:cubicBezTo>
                    <a:pt x="627380" y="81280"/>
                    <a:pt x="85090" y="85090"/>
                    <a:pt x="20320" y="50800"/>
                  </a:cubicBezTo>
                  <a:cubicBezTo>
                    <a:pt x="6350" y="43180"/>
                    <a:pt x="0" y="31750"/>
                    <a:pt x="1270" y="22860"/>
                  </a:cubicBezTo>
                  <a:cubicBezTo>
                    <a:pt x="2540" y="13970"/>
                    <a:pt x="26670" y="0"/>
                    <a:pt x="2667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12106275" y="5937885"/>
            <a:ext cx="218122" cy="337185"/>
            <a:chOff x="0" y="0"/>
            <a:chExt cx="290830" cy="4495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49530" y="54610"/>
              <a:ext cx="195580" cy="345440"/>
            </a:xfrm>
            <a:custGeom>
              <a:avLst/>
              <a:gdLst/>
              <a:ahLst/>
              <a:cxnLst/>
              <a:rect r="r" b="b" t="t" l="l"/>
              <a:pathLst>
                <a:path h="345440" w="195580">
                  <a:moveTo>
                    <a:pt x="24130" y="0"/>
                  </a:moveTo>
                  <a:cubicBezTo>
                    <a:pt x="154940" y="2540"/>
                    <a:pt x="173990" y="20320"/>
                    <a:pt x="182880" y="33020"/>
                  </a:cubicBezTo>
                  <a:cubicBezTo>
                    <a:pt x="189230" y="41910"/>
                    <a:pt x="189230" y="49530"/>
                    <a:pt x="190500" y="62230"/>
                  </a:cubicBezTo>
                  <a:cubicBezTo>
                    <a:pt x="193040" y="85090"/>
                    <a:pt x="195580" y="133350"/>
                    <a:pt x="190500" y="157480"/>
                  </a:cubicBezTo>
                  <a:cubicBezTo>
                    <a:pt x="186690" y="172720"/>
                    <a:pt x="181610" y="177800"/>
                    <a:pt x="173990" y="193040"/>
                  </a:cubicBezTo>
                  <a:cubicBezTo>
                    <a:pt x="160020" y="219710"/>
                    <a:pt x="133350" y="271780"/>
                    <a:pt x="107950" y="298450"/>
                  </a:cubicBezTo>
                  <a:cubicBezTo>
                    <a:pt x="87630" y="318770"/>
                    <a:pt x="59690" y="342900"/>
                    <a:pt x="43180" y="344170"/>
                  </a:cubicBezTo>
                  <a:cubicBezTo>
                    <a:pt x="34290" y="344170"/>
                    <a:pt x="25400" y="339090"/>
                    <a:pt x="21590" y="332740"/>
                  </a:cubicBezTo>
                  <a:cubicBezTo>
                    <a:pt x="17780" y="325120"/>
                    <a:pt x="19050" y="308610"/>
                    <a:pt x="24130" y="302260"/>
                  </a:cubicBezTo>
                  <a:cubicBezTo>
                    <a:pt x="27940" y="295910"/>
                    <a:pt x="39370" y="292100"/>
                    <a:pt x="45720" y="293370"/>
                  </a:cubicBezTo>
                  <a:cubicBezTo>
                    <a:pt x="52070" y="294640"/>
                    <a:pt x="60960" y="299720"/>
                    <a:pt x="64770" y="306070"/>
                  </a:cubicBezTo>
                  <a:cubicBezTo>
                    <a:pt x="68580" y="312420"/>
                    <a:pt x="68580" y="323850"/>
                    <a:pt x="66040" y="330200"/>
                  </a:cubicBezTo>
                  <a:cubicBezTo>
                    <a:pt x="63500" y="336550"/>
                    <a:pt x="53340" y="342900"/>
                    <a:pt x="45720" y="344170"/>
                  </a:cubicBezTo>
                  <a:cubicBezTo>
                    <a:pt x="39370" y="345440"/>
                    <a:pt x="29210" y="340360"/>
                    <a:pt x="24130" y="335280"/>
                  </a:cubicBezTo>
                  <a:cubicBezTo>
                    <a:pt x="19050" y="330200"/>
                    <a:pt x="17780" y="317500"/>
                    <a:pt x="19050" y="311150"/>
                  </a:cubicBezTo>
                  <a:cubicBezTo>
                    <a:pt x="20320" y="304800"/>
                    <a:pt x="27940" y="295910"/>
                    <a:pt x="34290" y="294640"/>
                  </a:cubicBezTo>
                  <a:cubicBezTo>
                    <a:pt x="39370" y="293370"/>
                    <a:pt x="45720" y="304800"/>
                    <a:pt x="53340" y="302260"/>
                  </a:cubicBezTo>
                  <a:cubicBezTo>
                    <a:pt x="73660" y="294640"/>
                    <a:pt x="118110" y="205740"/>
                    <a:pt x="132080" y="162560"/>
                  </a:cubicBezTo>
                  <a:cubicBezTo>
                    <a:pt x="142240" y="129540"/>
                    <a:pt x="146050" y="90170"/>
                    <a:pt x="140970" y="69850"/>
                  </a:cubicBezTo>
                  <a:cubicBezTo>
                    <a:pt x="138430" y="58420"/>
                    <a:pt x="135890" y="50800"/>
                    <a:pt x="127000" y="45720"/>
                  </a:cubicBezTo>
                  <a:cubicBezTo>
                    <a:pt x="107950" y="35560"/>
                    <a:pt x="35560" y="59690"/>
                    <a:pt x="16510" y="49530"/>
                  </a:cubicBezTo>
                  <a:cubicBezTo>
                    <a:pt x="6350" y="44450"/>
                    <a:pt x="0" y="33020"/>
                    <a:pt x="1270" y="25400"/>
                  </a:cubicBezTo>
                  <a:cubicBezTo>
                    <a:pt x="2540" y="16510"/>
                    <a:pt x="24130" y="0"/>
                    <a:pt x="2413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14575155" y="6038850"/>
            <a:ext cx="731520" cy="139065"/>
            <a:chOff x="0" y="0"/>
            <a:chExt cx="975360" cy="1854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49530" y="50800"/>
              <a:ext cx="877570" cy="87630"/>
            </a:xfrm>
            <a:custGeom>
              <a:avLst/>
              <a:gdLst/>
              <a:ahLst/>
              <a:cxnLst/>
              <a:rect r="r" b="b" t="t" l="l"/>
              <a:pathLst>
                <a:path h="87630" w="877570">
                  <a:moveTo>
                    <a:pt x="26670" y="0"/>
                  </a:moveTo>
                  <a:cubicBezTo>
                    <a:pt x="835660" y="12700"/>
                    <a:pt x="867410" y="33020"/>
                    <a:pt x="873760" y="49530"/>
                  </a:cubicBezTo>
                  <a:cubicBezTo>
                    <a:pt x="877570" y="59690"/>
                    <a:pt x="871220" y="73660"/>
                    <a:pt x="864870" y="78740"/>
                  </a:cubicBezTo>
                  <a:cubicBezTo>
                    <a:pt x="858520" y="83820"/>
                    <a:pt x="840740" y="82550"/>
                    <a:pt x="834390" y="78740"/>
                  </a:cubicBezTo>
                  <a:cubicBezTo>
                    <a:pt x="828040" y="74930"/>
                    <a:pt x="824230" y="63500"/>
                    <a:pt x="824230" y="57150"/>
                  </a:cubicBezTo>
                  <a:cubicBezTo>
                    <a:pt x="824230" y="49530"/>
                    <a:pt x="830580" y="39370"/>
                    <a:pt x="836930" y="36830"/>
                  </a:cubicBezTo>
                  <a:cubicBezTo>
                    <a:pt x="844550" y="33020"/>
                    <a:pt x="861060" y="35560"/>
                    <a:pt x="867410" y="40640"/>
                  </a:cubicBezTo>
                  <a:cubicBezTo>
                    <a:pt x="872490" y="45720"/>
                    <a:pt x="877570" y="57150"/>
                    <a:pt x="875030" y="63500"/>
                  </a:cubicBezTo>
                  <a:cubicBezTo>
                    <a:pt x="872490" y="72390"/>
                    <a:pt x="854710" y="83820"/>
                    <a:pt x="843280" y="83820"/>
                  </a:cubicBezTo>
                  <a:cubicBezTo>
                    <a:pt x="828040" y="83820"/>
                    <a:pt x="821690" y="59690"/>
                    <a:pt x="792480" y="50800"/>
                  </a:cubicBezTo>
                  <a:cubicBezTo>
                    <a:pt x="688340" y="20320"/>
                    <a:pt x="90170" y="87630"/>
                    <a:pt x="20320" y="50800"/>
                  </a:cubicBezTo>
                  <a:cubicBezTo>
                    <a:pt x="6350" y="43180"/>
                    <a:pt x="0" y="31750"/>
                    <a:pt x="1270" y="22860"/>
                  </a:cubicBezTo>
                  <a:cubicBezTo>
                    <a:pt x="2540" y="13970"/>
                    <a:pt x="26670" y="0"/>
                    <a:pt x="2667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15035212" y="5958840"/>
            <a:ext cx="249555" cy="330518"/>
            <a:chOff x="0" y="0"/>
            <a:chExt cx="332740" cy="44069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49530" y="50800"/>
              <a:ext cx="236220" cy="342900"/>
            </a:xfrm>
            <a:custGeom>
              <a:avLst/>
              <a:gdLst/>
              <a:ahLst/>
              <a:cxnLst/>
              <a:rect r="r" b="b" t="t" l="l"/>
              <a:pathLst>
                <a:path h="342900" w="236220">
                  <a:moveTo>
                    <a:pt x="55880" y="0"/>
                  </a:moveTo>
                  <a:cubicBezTo>
                    <a:pt x="214630" y="132080"/>
                    <a:pt x="227330" y="146050"/>
                    <a:pt x="232410" y="160020"/>
                  </a:cubicBezTo>
                  <a:cubicBezTo>
                    <a:pt x="236220" y="170180"/>
                    <a:pt x="233680" y="177800"/>
                    <a:pt x="232410" y="187960"/>
                  </a:cubicBezTo>
                  <a:cubicBezTo>
                    <a:pt x="231140" y="201930"/>
                    <a:pt x="229870" y="219710"/>
                    <a:pt x="219710" y="233680"/>
                  </a:cubicBezTo>
                  <a:cubicBezTo>
                    <a:pt x="204470" y="252730"/>
                    <a:pt x="160020" y="264160"/>
                    <a:pt x="138430" y="280670"/>
                  </a:cubicBezTo>
                  <a:cubicBezTo>
                    <a:pt x="120650" y="294640"/>
                    <a:pt x="114300" y="314960"/>
                    <a:pt x="95250" y="325120"/>
                  </a:cubicBezTo>
                  <a:cubicBezTo>
                    <a:pt x="74930" y="336550"/>
                    <a:pt x="33020" y="342900"/>
                    <a:pt x="17780" y="337820"/>
                  </a:cubicBezTo>
                  <a:cubicBezTo>
                    <a:pt x="8890" y="335280"/>
                    <a:pt x="2540" y="327660"/>
                    <a:pt x="1270" y="320040"/>
                  </a:cubicBezTo>
                  <a:cubicBezTo>
                    <a:pt x="0" y="312420"/>
                    <a:pt x="6350" y="295910"/>
                    <a:pt x="13970" y="292100"/>
                  </a:cubicBezTo>
                  <a:cubicBezTo>
                    <a:pt x="21590" y="288290"/>
                    <a:pt x="44450" y="294640"/>
                    <a:pt x="49530" y="302260"/>
                  </a:cubicBezTo>
                  <a:cubicBezTo>
                    <a:pt x="53340" y="307340"/>
                    <a:pt x="52070" y="320040"/>
                    <a:pt x="48260" y="326390"/>
                  </a:cubicBezTo>
                  <a:cubicBezTo>
                    <a:pt x="44450" y="332740"/>
                    <a:pt x="35560" y="339090"/>
                    <a:pt x="27940" y="339090"/>
                  </a:cubicBezTo>
                  <a:cubicBezTo>
                    <a:pt x="20320" y="339090"/>
                    <a:pt x="5080" y="330200"/>
                    <a:pt x="2540" y="322580"/>
                  </a:cubicBezTo>
                  <a:cubicBezTo>
                    <a:pt x="0" y="314960"/>
                    <a:pt x="3810" y="299720"/>
                    <a:pt x="11430" y="293370"/>
                  </a:cubicBezTo>
                  <a:cubicBezTo>
                    <a:pt x="21590" y="284480"/>
                    <a:pt x="44450" y="290830"/>
                    <a:pt x="64770" y="281940"/>
                  </a:cubicBezTo>
                  <a:cubicBezTo>
                    <a:pt x="97790" y="267970"/>
                    <a:pt x="170180" y="220980"/>
                    <a:pt x="181610" y="198120"/>
                  </a:cubicBezTo>
                  <a:cubicBezTo>
                    <a:pt x="186690" y="187960"/>
                    <a:pt x="185420" y="181610"/>
                    <a:pt x="180340" y="171450"/>
                  </a:cubicBezTo>
                  <a:cubicBezTo>
                    <a:pt x="166370" y="142240"/>
                    <a:pt x="44450" y="72390"/>
                    <a:pt x="27940" y="41910"/>
                  </a:cubicBezTo>
                  <a:cubicBezTo>
                    <a:pt x="21590" y="30480"/>
                    <a:pt x="20320" y="19050"/>
                    <a:pt x="24130" y="12700"/>
                  </a:cubicBezTo>
                  <a:cubicBezTo>
                    <a:pt x="27940" y="5080"/>
                    <a:pt x="55880" y="0"/>
                    <a:pt x="5588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7016" y="242863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3" y="0"/>
                </a:lnTo>
                <a:lnTo>
                  <a:pt x="3035773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604364" y="242863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3" y="0"/>
                </a:lnTo>
                <a:lnTo>
                  <a:pt x="3035773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49787" y="242863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4" y="0"/>
                </a:lnTo>
                <a:lnTo>
                  <a:pt x="3035774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95211" y="242863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3" y="0"/>
                </a:lnTo>
                <a:lnTo>
                  <a:pt x="3035773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09483" y="457200"/>
            <a:ext cx="10647193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Moderate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264959" y="191452"/>
            <a:ext cx="10994341" cy="1569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"/>
              </a:rPr>
              <a:t>CheckUp connects with the user’s calendar and doctor preferences  to suggest them the  best availabilities and provider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2775585" y="4782503"/>
            <a:ext cx="2896552" cy="476250"/>
            <a:chOff x="0" y="0"/>
            <a:chExt cx="3862070" cy="635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9530" y="48260"/>
              <a:ext cx="3763010" cy="546100"/>
            </a:xfrm>
            <a:custGeom>
              <a:avLst/>
              <a:gdLst/>
              <a:ahLst/>
              <a:cxnLst/>
              <a:rect r="r" b="b" t="t" l="l"/>
              <a:pathLst>
                <a:path h="546100" w="3763010">
                  <a:moveTo>
                    <a:pt x="25400" y="92710"/>
                  </a:moveTo>
                  <a:cubicBezTo>
                    <a:pt x="273050" y="133350"/>
                    <a:pt x="457200" y="240030"/>
                    <a:pt x="614680" y="292100"/>
                  </a:cubicBezTo>
                  <a:cubicBezTo>
                    <a:pt x="781050" y="346710"/>
                    <a:pt x="975360" y="392430"/>
                    <a:pt x="1140460" y="422910"/>
                  </a:cubicBezTo>
                  <a:cubicBezTo>
                    <a:pt x="1282700" y="449580"/>
                    <a:pt x="1388110" y="462280"/>
                    <a:pt x="1544320" y="473710"/>
                  </a:cubicBezTo>
                  <a:cubicBezTo>
                    <a:pt x="1755140" y="488950"/>
                    <a:pt x="2099310" y="494030"/>
                    <a:pt x="2293620" y="485140"/>
                  </a:cubicBezTo>
                  <a:cubicBezTo>
                    <a:pt x="2418080" y="478790"/>
                    <a:pt x="2506980" y="468630"/>
                    <a:pt x="2599690" y="452120"/>
                  </a:cubicBezTo>
                  <a:cubicBezTo>
                    <a:pt x="2678430" y="438150"/>
                    <a:pt x="2726690" y="425450"/>
                    <a:pt x="2815590" y="396240"/>
                  </a:cubicBezTo>
                  <a:cubicBezTo>
                    <a:pt x="2970530" y="345440"/>
                    <a:pt x="3272790" y="217170"/>
                    <a:pt x="3439160" y="143510"/>
                  </a:cubicBezTo>
                  <a:cubicBezTo>
                    <a:pt x="3553460" y="92710"/>
                    <a:pt x="3679190" y="17780"/>
                    <a:pt x="3722370" y="5080"/>
                  </a:cubicBezTo>
                  <a:cubicBezTo>
                    <a:pt x="3733800" y="1270"/>
                    <a:pt x="3740150" y="0"/>
                    <a:pt x="3746500" y="2540"/>
                  </a:cubicBezTo>
                  <a:cubicBezTo>
                    <a:pt x="3752850" y="5080"/>
                    <a:pt x="3760470" y="13970"/>
                    <a:pt x="3761740" y="21590"/>
                  </a:cubicBezTo>
                  <a:cubicBezTo>
                    <a:pt x="3763010" y="29210"/>
                    <a:pt x="3755390" y="45720"/>
                    <a:pt x="3747770" y="49530"/>
                  </a:cubicBezTo>
                  <a:cubicBezTo>
                    <a:pt x="3740150" y="53340"/>
                    <a:pt x="3723640" y="49530"/>
                    <a:pt x="3717290" y="44450"/>
                  </a:cubicBezTo>
                  <a:cubicBezTo>
                    <a:pt x="3712210" y="39370"/>
                    <a:pt x="3710940" y="27940"/>
                    <a:pt x="3712210" y="20320"/>
                  </a:cubicBezTo>
                  <a:cubicBezTo>
                    <a:pt x="3713480" y="13970"/>
                    <a:pt x="3721100" y="5080"/>
                    <a:pt x="3727450" y="2540"/>
                  </a:cubicBezTo>
                  <a:cubicBezTo>
                    <a:pt x="3735070" y="0"/>
                    <a:pt x="3752850" y="5080"/>
                    <a:pt x="3756660" y="11430"/>
                  </a:cubicBezTo>
                  <a:cubicBezTo>
                    <a:pt x="3761740" y="19050"/>
                    <a:pt x="3759200" y="35560"/>
                    <a:pt x="3750310" y="48260"/>
                  </a:cubicBezTo>
                  <a:cubicBezTo>
                    <a:pt x="3731260" y="74930"/>
                    <a:pt x="3667760" y="93980"/>
                    <a:pt x="3596640" y="127000"/>
                  </a:cubicBezTo>
                  <a:cubicBezTo>
                    <a:pt x="3448050" y="196850"/>
                    <a:pt x="3064510" y="361950"/>
                    <a:pt x="2889250" y="424180"/>
                  </a:cubicBezTo>
                  <a:cubicBezTo>
                    <a:pt x="2788920" y="459740"/>
                    <a:pt x="2738120" y="477520"/>
                    <a:pt x="2649220" y="495300"/>
                  </a:cubicBezTo>
                  <a:cubicBezTo>
                    <a:pt x="2542540" y="516890"/>
                    <a:pt x="2434590" y="529590"/>
                    <a:pt x="2293620" y="535940"/>
                  </a:cubicBezTo>
                  <a:cubicBezTo>
                    <a:pt x="2089150" y="546100"/>
                    <a:pt x="1753870" y="539750"/>
                    <a:pt x="1540510" y="524510"/>
                  </a:cubicBezTo>
                  <a:cubicBezTo>
                    <a:pt x="1383030" y="513080"/>
                    <a:pt x="1272540" y="499110"/>
                    <a:pt x="1130300" y="472440"/>
                  </a:cubicBezTo>
                  <a:cubicBezTo>
                    <a:pt x="974090" y="443230"/>
                    <a:pt x="803910" y="406400"/>
                    <a:pt x="642620" y="354330"/>
                  </a:cubicBezTo>
                  <a:cubicBezTo>
                    <a:pt x="476250" y="300990"/>
                    <a:pt x="262890" y="184150"/>
                    <a:pt x="149860" y="156210"/>
                  </a:cubicBezTo>
                  <a:cubicBezTo>
                    <a:pt x="93980" y="142240"/>
                    <a:pt x="43180" y="157480"/>
                    <a:pt x="20320" y="143510"/>
                  </a:cubicBezTo>
                  <a:cubicBezTo>
                    <a:pt x="8890" y="137160"/>
                    <a:pt x="0" y="124460"/>
                    <a:pt x="1270" y="115570"/>
                  </a:cubicBezTo>
                  <a:cubicBezTo>
                    <a:pt x="2540" y="106680"/>
                    <a:pt x="25400" y="92710"/>
                    <a:pt x="25400" y="9271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5394960" y="4752022"/>
            <a:ext cx="308610" cy="321945"/>
            <a:chOff x="0" y="0"/>
            <a:chExt cx="411480" cy="4292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49530" y="50800"/>
              <a:ext cx="316230" cy="331470"/>
            </a:xfrm>
            <a:custGeom>
              <a:avLst/>
              <a:gdLst/>
              <a:ahLst/>
              <a:cxnLst/>
              <a:rect r="r" b="b" t="t" l="l"/>
              <a:pathLst>
                <a:path h="331470" w="316230">
                  <a:moveTo>
                    <a:pt x="26670" y="0"/>
                  </a:moveTo>
                  <a:cubicBezTo>
                    <a:pt x="257810" y="5080"/>
                    <a:pt x="275590" y="7620"/>
                    <a:pt x="289560" y="15240"/>
                  </a:cubicBezTo>
                  <a:cubicBezTo>
                    <a:pt x="299720" y="20320"/>
                    <a:pt x="307340" y="27940"/>
                    <a:pt x="311150" y="38100"/>
                  </a:cubicBezTo>
                  <a:cubicBezTo>
                    <a:pt x="316230" y="53340"/>
                    <a:pt x="311150" y="81280"/>
                    <a:pt x="303530" y="102870"/>
                  </a:cubicBezTo>
                  <a:cubicBezTo>
                    <a:pt x="293370" y="129540"/>
                    <a:pt x="266700" y="149860"/>
                    <a:pt x="251460" y="181610"/>
                  </a:cubicBezTo>
                  <a:cubicBezTo>
                    <a:pt x="232410" y="220980"/>
                    <a:pt x="223520" y="307340"/>
                    <a:pt x="203200" y="323850"/>
                  </a:cubicBezTo>
                  <a:cubicBezTo>
                    <a:pt x="194310" y="331470"/>
                    <a:pt x="179070" y="330200"/>
                    <a:pt x="172720" y="326390"/>
                  </a:cubicBezTo>
                  <a:cubicBezTo>
                    <a:pt x="165100" y="322580"/>
                    <a:pt x="158750" y="304800"/>
                    <a:pt x="161290" y="297180"/>
                  </a:cubicBezTo>
                  <a:cubicBezTo>
                    <a:pt x="163830" y="289560"/>
                    <a:pt x="186690" y="278130"/>
                    <a:pt x="194310" y="280670"/>
                  </a:cubicBezTo>
                  <a:cubicBezTo>
                    <a:pt x="201930" y="283210"/>
                    <a:pt x="213360" y="307340"/>
                    <a:pt x="209550" y="314960"/>
                  </a:cubicBezTo>
                  <a:cubicBezTo>
                    <a:pt x="205740" y="322580"/>
                    <a:pt x="181610" y="331470"/>
                    <a:pt x="173990" y="327660"/>
                  </a:cubicBezTo>
                  <a:cubicBezTo>
                    <a:pt x="166370" y="325120"/>
                    <a:pt x="162560" y="312420"/>
                    <a:pt x="161290" y="299720"/>
                  </a:cubicBezTo>
                  <a:cubicBezTo>
                    <a:pt x="160020" y="271780"/>
                    <a:pt x="182880" y="209550"/>
                    <a:pt x="201930" y="168910"/>
                  </a:cubicBezTo>
                  <a:cubicBezTo>
                    <a:pt x="219710" y="130810"/>
                    <a:pt x="283210" y="85090"/>
                    <a:pt x="271780" y="63500"/>
                  </a:cubicBezTo>
                  <a:cubicBezTo>
                    <a:pt x="256540" y="33020"/>
                    <a:pt x="55880" y="69850"/>
                    <a:pt x="20320" y="49530"/>
                  </a:cubicBezTo>
                  <a:cubicBezTo>
                    <a:pt x="7620" y="41910"/>
                    <a:pt x="0" y="30480"/>
                    <a:pt x="1270" y="21590"/>
                  </a:cubicBezTo>
                  <a:cubicBezTo>
                    <a:pt x="2540" y="13970"/>
                    <a:pt x="26670" y="0"/>
                    <a:pt x="2667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7546657" y="6316028"/>
            <a:ext cx="2162175" cy="497205"/>
            <a:chOff x="0" y="0"/>
            <a:chExt cx="2882900" cy="6629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8260" y="50800"/>
              <a:ext cx="2785110" cy="581660"/>
            </a:xfrm>
            <a:custGeom>
              <a:avLst/>
              <a:gdLst/>
              <a:ahLst/>
              <a:cxnLst/>
              <a:rect r="r" b="b" t="t" l="l"/>
              <a:pathLst>
                <a:path h="581660" w="2785110">
                  <a:moveTo>
                    <a:pt x="33020" y="0"/>
                  </a:moveTo>
                  <a:cubicBezTo>
                    <a:pt x="224790" y="76200"/>
                    <a:pt x="429260" y="196850"/>
                    <a:pt x="552450" y="254000"/>
                  </a:cubicBezTo>
                  <a:cubicBezTo>
                    <a:pt x="643890" y="297180"/>
                    <a:pt x="716280" y="326390"/>
                    <a:pt x="798830" y="356870"/>
                  </a:cubicBezTo>
                  <a:cubicBezTo>
                    <a:pt x="878840" y="386080"/>
                    <a:pt x="956310" y="414020"/>
                    <a:pt x="1037590" y="433070"/>
                  </a:cubicBezTo>
                  <a:cubicBezTo>
                    <a:pt x="1120140" y="452120"/>
                    <a:pt x="1198880" y="461010"/>
                    <a:pt x="1291590" y="473710"/>
                  </a:cubicBezTo>
                  <a:cubicBezTo>
                    <a:pt x="1400810" y="487680"/>
                    <a:pt x="1515110" y="502920"/>
                    <a:pt x="1651000" y="510540"/>
                  </a:cubicBezTo>
                  <a:cubicBezTo>
                    <a:pt x="1827530" y="519430"/>
                    <a:pt x="2115820" y="529590"/>
                    <a:pt x="2261870" y="513080"/>
                  </a:cubicBezTo>
                  <a:cubicBezTo>
                    <a:pt x="2344420" y="504190"/>
                    <a:pt x="2383790" y="492760"/>
                    <a:pt x="2453640" y="469900"/>
                  </a:cubicBezTo>
                  <a:cubicBezTo>
                    <a:pt x="2542540" y="440690"/>
                    <a:pt x="2703830" y="351790"/>
                    <a:pt x="2748280" y="344170"/>
                  </a:cubicBezTo>
                  <a:cubicBezTo>
                    <a:pt x="2760980" y="341630"/>
                    <a:pt x="2766060" y="341630"/>
                    <a:pt x="2772410" y="345440"/>
                  </a:cubicBezTo>
                  <a:cubicBezTo>
                    <a:pt x="2778760" y="350520"/>
                    <a:pt x="2785110" y="364490"/>
                    <a:pt x="2783840" y="372110"/>
                  </a:cubicBezTo>
                  <a:cubicBezTo>
                    <a:pt x="2782570" y="379730"/>
                    <a:pt x="2774950" y="389890"/>
                    <a:pt x="2768600" y="391160"/>
                  </a:cubicBezTo>
                  <a:cubicBezTo>
                    <a:pt x="2759710" y="393700"/>
                    <a:pt x="2736850" y="383540"/>
                    <a:pt x="2734310" y="375920"/>
                  </a:cubicBezTo>
                  <a:cubicBezTo>
                    <a:pt x="2731770" y="368300"/>
                    <a:pt x="2744470" y="346710"/>
                    <a:pt x="2752090" y="342900"/>
                  </a:cubicBezTo>
                  <a:cubicBezTo>
                    <a:pt x="2758440" y="340360"/>
                    <a:pt x="2769870" y="342900"/>
                    <a:pt x="2774950" y="347980"/>
                  </a:cubicBezTo>
                  <a:cubicBezTo>
                    <a:pt x="2780030" y="353060"/>
                    <a:pt x="2785110" y="363220"/>
                    <a:pt x="2783840" y="370840"/>
                  </a:cubicBezTo>
                  <a:cubicBezTo>
                    <a:pt x="2782570" y="377190"/>
                    <a:pt x="2776220" y="386080"/>
                    <a:pt x="2769870" y="389890"/>
                  </a:cubicBezTo>
                  <a:cubicBezTo>
                    <a:pt x="2763520" y="393700"/>
                    <a:pt x="2752090" y="393700"/>
                    <a:pt x="2745740" y="389890"/>
                  </a:cubicBezTo>
                  <a:cubicBezTo>
                    <a:pt x="2739390" y="386080"/>
                    <a:pt x="2733040" y="377190"/>
                    <a:pt x="2733040" y="369570"/>
                  </a:cubicBezTo>
                  <a:cubicBezTo>
                    <a:pt x="2733040" y="363220"/>
                    <a:pt x="2735580" y="351790"/>
                    <a:pt x="2741930" y="347980"/>
                  </a:cubicBezTo>
                  <a:cubicBezTo>
                    <a:pt x="2749550" y="344170"/>
                    <a:pt x="2778760" y="354330"/>
                    <a:pt x="2778760" y="353060"/>
                  </a:cubicBezTo>
                  <a:cubicBezTo>
                    <a:pt x="2778760" y="351790"/>
                    <a:pt x="2748280" y="344170"/>
                    <a:pt x="2748280" y="344170"/>
                  </a:cubicBezTo>
                  <a:cubicBezTo>
                    <a:pt x="2748280" y="344170"/>
                    <a:pt x="2776220" y="346710"/>
                    <a:pt x="2780030" y="354330"/>
                  </a:cubicBezTo>
                  <a:cubicBezTo>
                    <a:pt x="2783840" y="361950"/>
                    <a:pt x="2780030" y="378460"/>
                    <a:pt x="2768600" y="391160"/>
                  </a:cubicBezTo>
                  <a:cubicBezTo>
                    <a:pt x="2736850" y="426720"/>
                    <a:pt x="2576830" y="481330"/>
                    <a:pt x="2491740" y="510540"/>
                  </a:cubicBezTo>
                  <a:cubicBezTo>
                    <a:pt x="2423160" y="534670"/>
                    <a:pt x="2382520" y="549910"/>
                    <a:pt x="2298700" y="561340"/>
                  </a:cubicBezTo>
                  <a:cubicBezTo>
                    <a:pt x="2146300" y="581660"/>
                    <a:pt x="1832610" y="570230"/>
                    <a:pt x="1647190" y="561340"/>
                  </a:cubicBezTo>
                  <a:cubicBezTo>
                    <a:pt x="1508760" y="553720"/>
                    <a:pt x="1394460" y="539750"/>
                    <a:pt x="1283970" y="524510"/>
                  </a:cubicBezTo>
                  <a:cubicBezTo>
                    <a:pt x="1189990" y="511810"/>
                    <a:pt x="1115060" y="504190"/>
                    <a:pt x="1023620" y="481330"/>
                  </a:cubicBezTo>
                  <a:cubicBezTo>
                    <a:pt x="915670" y="454660"/>
                    <a:pt x="811530" y="417830"/>
                    <a:pt x="680720" y="364490"/>
                  </a:cubicBezTo>
                  <a:cubicBezTo>
                    <a:pt x="494030" y="288290"/>
                    <a:pt x="71120" y="106680"/>
                    <a:pt x="15240" y="46990"/>
                  </a:cubicBezTo>
                  <a:cubicBezTo>
                    <a:pt x="3810" y="34290"/>
                    <a:pt x="0" y="22860"/>
                    <a:pt x="2540" y="15240"/>
                  </a:cubicBezTo>
                  <a:cubicBezTo>
                    <a:pt x="5080" y="7620"/>
                    <a:pt x="33020" y="0"/>
                    <a:pt x="3302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9456420" y="6535103"/>
            <a:ext cx="260033" cy="329565"/>
            <a:chOff x="0" y="0"/>
            <a:chExt cx="346710" cy="4394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8260" y="50800"/>
              <a:ext cx="255270" cy="337820"/>
            </a:xfrm>
            <a:custGeom>
              <a:avLst/>
              <a:gdLst/>
              <a:ahLst/>
              <a:cxnLst/>
              <a:rect r="r" b="b" t="t" l="l"/>
              <a:pathLst>
                <a:path h="337820" w="255270">
                  <a:moveTo>
                    <a:pt x="25400" y="0"/>
                  </a:moveTo>
                  <a:cubicBezTo>
                    <a:pt x="199390" y="6350"/>
                    <a:pt x="218440" y="10160"/>
                    <a:pt x="229870" y="17780"/>
                  </a:cubicBezTo>
                  <a:cubicBezTo>
                    <a:pt x="238760" y="22860"/>
                    <a:pt x="243840" y="27940"/>
                    <a:pt x="247650" y="39370"/>
                  </a:cubicBezTo>
                  <a:cubicBezTo>
                    <a:pt x="255270" y="59690"/>
                    <a:pt x="251460" y="105410"/>
                    <a:pt x="246380" y="142240"/>
                  </a:cubicBezTo>
                  <a:cubicBezTo>
                    <a:pt x="241300" y="184150"/>
                    <a:pt x="231140" y="241300"/>
                    <a:pt x="214630" y="275590"/>
                  </a:cubicBezTo>
                  <a:cubicBezTo>
                    <a:pt x="201930" y="302260"/>
                    <a:pt x="181610" y="337820"/>
                    <a:pt x="167640" y="337820"/>
                  </a:cubicBezTo>
                  <a:cubicBezTo>
                    <a:pt x="158750" y="337820"/>
                    <a:pt x="143510" y="318770"/>
                    <a:pt x="142240" y="309880"/>
                  </a:cubicBezTo>
                  <a:cubicBezTo>
                    <a:pt x="142240" y="302260"/>
                    <a:pt x="148590" y="292100"/>
                    <a:pt x="154940" y="289560"/>
                  </a:cubicBezTo>
                  <a:cubicBezTo>
                    <a:pt x="162560" y="285750"/>
                    <a:pt x="179070" y="288290"/>
                    <a:pt x="185420" y="293370"/>
                  </a:cubicBezTo>
                  <a:cubicBezTo>
                    <a:pt x="190500" y="298450"/>
                    <a:pt x="194310" y="308610"/>
                    <a:pt x="193040" y="316230"/>
                  </a:cubicBezTo>
                  <a:cubicBezTo>
                    <a:pt x="191770" y="322580"/>
                    <a:pt x="185420" y="332740"/>
                    <a:pt x="179070" y="335280"/>
                  </a:cubicBezTo>
                  <a:cubicBezTo>
                    <a:pt x="172720" y="337820"/>
                    <a:pt x="161290" y="337820"/>
                    <a:pt x="154940" y="334010"/>
                  </a:cubicBezTo>
                  <a:cubicBezTo>
                    <a:pt x="148590" y="330200"/>
                    <a:pt x="140970" y="320040"/>
                    <a:pt x="142240" y="313690"/>
                  </a:cubicBezTo>
                  <a:cubicBezTo>
                    <a:pt x="143510" y="304800"/>
                    <a:pt x="161290" y="302260"/>
                    <a:pt x="168910" y="287020"/>
                  </a:cubicBezTo>
                  <a:cubicBezTo>
                    <a:pt x="187960" y="250190"/>
                    <a:pt x="222250" y="93980"/>
                    <a:pt x="201930" y="62230"/>
                  </a:cubicBezTo>
                  <a:cubicBezTo>
                    <a:pt x="191770" y="46990"/>
                    <a:pt x="170180" y="50800"/>
                    <a:pt x="147320" y="48260"/>
                  </a:cubicBezTo>
                  <a:cubicBezTo>
                    <a:pt x="113030" y="44450"/>
                    <a:pt x="35560" y="62230"/>
                    <a:pt x="15240" y="48260"/>
                  </a:cubicBezTo>
                  <a:cubicBezTo>
                    <a:pt x="5080" y="40640"/>
                    <a:pt x="0" y="24130"/>
                    <a:pt x="2540" y="16510"/>
                  </a:cubicBezTo>
                  <a:cubicBezTo>
                    <a:pt x="5080" y="8890"/>
                    <a:pt x="25400" y="0"/>
                    <a:pt x="2540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2200572" y="7130415"/>
            <a:ext cx="1556385" cy="266700"/>
            <a:chOff x="0" y="0"/>
            <a:chExt cx="2075180" cy="3556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9530" y="48260"/>
              <a:ext cx="1977390" cy="274320"/>
            </a:xfrm>
            <a:custGeom>
              <a:avLst/>
              <a:gdLst/>
              <a:ahLst/>
              <a:cxnLst/>
              <a:rect r="r" b="b" t="t" l="l"/>
              <a:pathLst>
                <a:path h="274320" w="1977390">
                  <a:moveTo>
                    <a:pt x="26670" y="67310"/>
                  </a:moveTo>
                  <a:cubicBezTo>
                    <a:pt x="406400" y="86360"/>
                    <a:pt x="530860" y="148590"/>
                    <a:pt x="621030" y="168910"/>
                  </a:cubicBezTo>
                  <a:cubicBezTo>
                    <a:pt x="684530" y="182880"/>
                    <a:pt x="713740" y="186690"/>
                    <a:pt x="786130" y="193040"/>
                  </a:cubicBezTo>
                  <a:cubicBezTo>
                    <a:pt x="927100" y="204470"/>
                    <a:pt x="1250950" y="222250"/>
                    <a:pt x="1405890" y="205740"/>
                  </a:cubicBezTo>
                  <a:cubicBezTo>
                    <a:pt x="1502410" y="195580"/>
                    <a:pt x="1555750" y="179070"/>
                    <a:pt x="1635760" y="149860"/>
                  </a:cubicBezTo>
                  <a:cubicBezTo>
                    <a:pt x="1732280" y="115570"/>
                    <a:pt x="1893570" y="0"/>
                    <a:pt x="1943100" y="2540"/>
                  </a:cubicBezTo>
                  <a:cubicBezTo>
                    <a:pt x="1959610" y="3810"/>
                    <a:pt x="1972310" y="12700"/>
                    <a:pt x="1974850" y="21590"/>
                  </a:cubicBezTo>
                  <a:cubicBezTo>
                    <a:pt x="1977390" y="29210"/>
                    <a:pt x="1968500" y="45720"/>
                    <a:pt x="1962150" y="49530"/>
                  </a:cubicBezTo>
                  <a:cubicBezTo>
                    <a:pt x="1955800" y="53340"/>
                    <a:pt x="1944370" y="53340"/>
                    <a:pt x="1938020" y="49530"/>
                  </a:cubicBezTo>
                  <a:cubicBezTo>
                    <a:pt x="1931670" y="45720"/>
                    <a:pt x="1924050" y="29210"/>
                    <a:pt x="1925320" y="21590"/>
                  </a:cubicBezTo>
                  <a:cubicBezTo>
                    <a:pt x="1926590" y="15240"/>
                    <a:pt x="1934210" y="6350"/>
                    <a:pt x="1940560" y="3810"/>
                  </a:cubicBezTo>
                  <a:cubicBezTo>
                    <a:pt x="1948180" y="1270"/>
                    <a:pt x="1967230" y="5080"/>
                    <a:pt x="1971040" y="11430"/>
                  </a:cubicBezTo>
                  <a:cubicBezTo>
                    <a:pt x="1976120" y="19050"/>
                    <a:pt x="1974850" y="35560"/>
                    <a:pt x="1964690" y="48260"/>
                  </a:cubicBezTo>
                  <a:cubicBezTo>
                    <a:pt x="1936750" y="86360"/>
                    <a:pt x="1786890" y="148590"/>
                    <a:pt x="1692910" y="182880"/>
                  </a:cubicBezTo>
                  <a:cubicBezTo>
                    <a:pt x="1600200" y="217170"/>
                    <a:pt x="1517650" y="242570"/>
                    <a:pt x="1407160" y="256540"/>
                  </a:cubicBezTo>
                  <a:cubicBezTo>
                    <a:pt x="1262380" y="274320"/>
                    <a:pt x="1018540" y="260350"/>
                    <a:pt x="895350" y="254000"/>
                  </a:cubicBezTo>
                  <a:cubicBezTo>
                    <a:pt x="825500" y="250190"/>
                    <a:pt x="784860" y="245110"/>
                    <a:pt x="731520" y="237490"/>
                  </a:cubicBezTo>
                  <a:cubicBezTo>
                    <a:pt x="678180" y="229870"/>
                    <a:pt x="633730" y="224790"/>
                    <a:pt x="575310" y="209550"/>
                  </a:cubicBezTo>
                  <a:cubicBezTo>
                    <a:pt x="495300" y="189230"/>
                    <a:pt x="391160" y="135890"/>
                    <a:pt x="297180" y="120650"/>
                  </a:cubicBezTo>
                  <a:cubicBezTo>
                    <a:pt x="205740" y="105410"/>
                    <a:pt x="57150" y="137160"/>
                    <a:pt x="20320" y="116840"/>
                  </a:cubicBezTo>
                  <a:cubicBezTo>
                    <a:pt x="7620" y="109220"/>
                    <a:pt x="0" y="97790"/>
                    <a:pt x="1270" y="88900"/>
                  </a:cubicBezTo>
                  <a:cubicBezTo>
                    <a:pt x="2540" y="81280"/>
                    <a:pt x="26670" y="67310"/>
                    <a:pt x="26670" y="6731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3429298" y="7096125"/>
            <a:ext cx="310515" cy="348615"/>
            <a:chOff x="0" y="0"/>
            <a:chExt cx="414020" cy="4648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9530" y="48260"/>
              <a:ext cx="347980" cy="368300"/>
            </a:xfrm>
            <a:custGeom>
              <a:avLst/>
              <a:gdLst/>
              <a:ahLst/>
              <a:cxnLst/>
              <a:rect r="r" b="b" t="t" l="l"/>
              <a:pathLst>
                <a:path h="368300" w="347980">
                  <a:moveTo>
                    <a:pt x="26670" y="2540"/>
                  </a:moveTo>
                  <a:cubicBezTo>
                    <a:pt x="231140" y="7620"/>
                    <a:pt x="281940" y="0"/>
                    <a:pt x="307340" y="30480"/>
                  </a:cubicBezTo>
                  <a:cubicBezTo>
                    <a:pt x="347980" y="80010"/>
                    <a:pt x="336550" y="311150"/>
                    <a:pt x="312420" y="349250"/>
                  </a:cubicBezTo>
                  <a:cubicBezTo>
                    <a:pt x="304800" y="361950"/>
                    <a:pt x="288290" y="367030"/>
                    <a:pt x="279400" y="364490"/>
                  </a:cubicBezTo>
                  <a:cubicBezTo>
                    <a:pt x="271780" y="361950"/>
                    <a:pt x="262890" y="345440"/>
                    <a:pt x="262890" y="337820"/>
                  </a:cubicBezTo>
                  <a:cubicBezTo>
                    <a:pt x="262890" y="331470"/>
                    <a:pt x="270510" y="322580"/>
                    <a:pt x="276860" y="318770"/>
                  </a:cubicBezTo>
                  <a:cubicBezTo>
                    <a:pt x="283210" y="314960"/>
                    <a:pt x="294640" y="314960"/>
                    <a:pt x="300990" y="318770"/>
                  </a:cubicBezTo>
                  <a:cubicBezTo>
                    <a:pt x="307340" y="322580"/>
                    <a:pt x="312420" y="331470"/>
                    <a:pt x="313690" y="337820"/>
                  </a:cubicBezTo>
                  <a:cubicBezTo>
                    <a:pt x="314960" y="345440"/>
                    <a:pt x="309880" y="355600"/>
                    <a:pt x="304800" y="360680"/>
                  </a:cubicBezTo>
                  <a:cubicBezTo>
                    <a:pt x="299720" y="365760"/>
                    <a:pt x="288290" y="368300"/>
                    <a:pt x="281940" y="365760"/>
                  </a:cubicBezTo>
                  <a:cubicBezTo>
                    <a:pt x="274320" y="363220"/>
                    <a:pt x="266700" y="354330"/>
                    <a:pt x="262890" y="340360"/>
                  </a:cubicBezTo>
                  <a:cubicBezTo>
                    <a:pt x="250190" y="298450"/>
                    <a:pt x="316230" y="114300"/>
                    <a:pt x="273050" y="67310"/>
                  </a:cubicBezTo>
                  <a:cubicBezTo>
                    <a:pt x="231140" y="21590"/>
                    <a:pt x="55880" y="73660"/>
                    <a:pt x="20320" y="53340"/>
                  </a:cubicBezTo>
                  <a:cubicBezTo>
                    <a:pt x="7620" y="45720"/>
                    <a:pt x="0" y="34290"/>
                    <a:pt x="1270" y="25400"/>
                  </a:cubicBezTo>
                  <a:cubicBezTo>
                    <a:pt x="2540" y="16510"/>
                    <a:pt x="26670" y="2540"/>
                    <a:pt x="26670" y="254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15483840" y="8001953"/>
            <a:ext cx="1339215" cy="892493"/>
            <a:chOff x="0" y="0"/>
            <a:chExt cx="1785620" cy="118999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41910" y="31750"/>
              <a:ext cx="1697990" cy="1109980"/>
            </a:xfrm>
            <a:custGeom>
              <a:avLst/>
              <a:gdLst/>
              <a:ahLst/>
              <a:cxnLst/>
              <a:rect r="r" b="b" t="t" l="l"/>
              <a:pathLst>
                <a:path h="1109980" w="1697990">
                  <a:moveTo>
                    <a:pt x="810260" y="69850"/>
                  </a:moveTo>
                  <a:cubicBezTo>
                    <a:pt x="541020" y="76200"/>
                    <a:pt x="535940" y="80010"/>
                    <a:pt x="513080" y="91440"/>
                  </a:cubicBezTo>
                  <a:cubicBezTo>
                    <a:pt x="459740" y="118110"/>
                    <a:pt x="331470" y="198120"/>
                    <a:pt x="267970" y="248920"/>
                  </a:cubicBezTo>
                  <a:cubicBezTo>
                    <a:pt x="222250" y="285750"/>
                    <a:pt x="191770" y="309880"/>
                    <a:pt x="160020" y="354330"/>
                  </a:cubicBezTo>
                  <a:cubicBezTo>
                    <a:pt x="121920" y="407670"/>
                    <a:pt x="81280" y="491490"/>
                    <a:pt x="66040" y="554990"/>
                  </a:cubicBezTo>
                  <a:cubicBezTo>
                    <a:pt x="53340" y="608330"/>
                    <a:pt x="50800" y="660400"/>
                    <a:pt x="59690" y="708660"/>
                  </a:cubicBezTo>
                  <a:cubicBezTo>
                    <a:pt x="67310" y="754380"/>
                    <a:pt x="88900" y="797560"/>
                    <a:pt x="113030" y="835660"/>
                  </a:cubicBezTo>
                  <a:cubicBezTo>
                    <a:pt x="137160" y="873760"/>
                    <a:pt x="172720" y="915670"/>
                    <a:pt x="204470" y="939800"/>
                  </a:cubicBezTo>
                  <a:cubicBezTo>
                    <a:pt x="228600" y="958850"/>
                    <a:pt x="246380" y="965200"/>
                    <a:pt x="280670" y="977900"/>
                  </a:cubicBezTo>
                  <a:cubicBezTo>
                    <a:pt x="345440" y="1000760"/>
                    <a:pt x="467360" y="1031240"/>
                    <a:pt x="575310" y="1043940"/>
                  </a:cubicBezTo>
                  <a:cubicBezTo>
                    <a:pt x="706120" y="1059180"/>
                    <a:pt x="895350" y="1064260"/>
                    <a:pt x="1012190" y="1052830"/>
                  </a:cubicBezTo>
                  <a:cubicBezTo>
                    <a:pt x="1092200" y="1045210"/>
                    <a:pt x="1145540" y="1029970"/>
                    <a:pt x="1211580" y="1008380"/>
                  </a:cubicBezTo>
                  <a:cubicBezTo>
                    <a:pt x="1280160" y="986790"/>
                    <a:pt x="1361440" y="953770"/>
                    <a:pt x="1417320" y="922020"/>
                  </a:cubicBezTo>
                  <a:cubicBezTo>
                    <a:pt x="1459230" y="897890"/>
                    <a:pt x="1488440" y="873760"/>
                    <a:pt x="1521460" y="842010"/>
                  </a:cubicBezTo>
                  <a:cubicBezTo>
                    <a:pt x="1558290" y="807720"/>
                    <a:pt x="1607820" y="750570"/>
                    <a:pt x="1625600" y="720090"/>
                  </a:cubicBezTo>
                  <a:cubicBezTo>
                    <a:pt x="1634490" y="704850"/>
                    <a:pt x="1635760" y="699770"/>
                    <a:pt x="1639570" y="683260"/>
                  </a:cubicBezTo>
                  <a:cubicBezTo>
                    <a:pt x="1645920" y="648970"/>
                    <a:pt x="1647190" y="572770"/>
                    <a:pt x="1643380" y="527050"/>
                  </a:cubicBezTo>
                  <a:cubicBezTo>
                    <a:pt x="1640840" y="490220"/>
                    <a:pt x="1638300" y="459740"/>
                    <a:pt x="1626870" y="427990"/>
                  </a:cubicBezTo>
                  <a:cubicBezTo>
                    <a:pt x="1614170" y="396240"/>
                    <a:pt x="1595120" y="367030"/>
                    <a:pt x="1569720" y="337820"/>
                  </a:cubicBezTo>
                  <a:cubicBezTo>
                    <a:pt x="1539240" y="302260"/>
                    <a:pt x="1497330" y="261620"/>
                    <a:pt x="1454150" y="234950"/>
                  </a:cubicBezTo>
                  <a:cubicBezTo>
                    <a:pt x="1410970" y="208280"/>
                    <a:pt x="1363980" y="195580"/>
                    <a:pt x="1310640" y="180340"/>
                  </a:cubicBezTo>
                  <a:cubicBezTo>
                    <a:pt x="1249680" y="162560"/>
                    <a:pt x="1187450" y="151130"/>
                    <a:pt x="1106170" y="142240"/>
                  </a:cubicBezTo>
                  <a:cubicBezTo>
                    <a:pt x="985520" y="129540"/>
                    <a:pt x="707390" y="153670"/>
                    <a:pt x="657860" y="127000"/>
                  </a:cubicBezTo>
                  <a:cubicBezTo>
                    <a:pt x="645160" y="120650"/>
                    <a:pt x="638810" y="109220"/>
                    <a:pt x="640080" y="101600"/>
                  </a:cubicBezTo>
                  <a:cubicBezTo>
                    <a:pt x="641350" y="92710"/>
                    <a:pt x="660400" y="76200"/>
                    <a:pt x="669290" y="77470"/>
                  </a:cubicBezTo>
                  <a:cubicBezTo>
                    <a:pt x="678180" y="78740"/>
                    <a:pt x="692150" y="99060"/>
                    <a:pt x="690880" y="107950"/>
                  </a:cubicBezTo>
                  <a:cubicBezTo>
                    <a:pt x="689610" y="116840"/>
                    <a:pt x="669290" y="129540"/>
                    <a:pt x="660400" y="128270"/>
                  </a:cubicBezTo>
                  <a:cubicBezTo>
                    <a:pt x="652780" y="127000"/>
                    <a:pt x="640080" y="111760"/>
                    <a:pt x="640080" y="104140"/>
                  </a:cubicBezTo>
                  <a:cubicBezTo>
                    <a:pt x="640080" y="95250"/>
                    <a:pt x="648970" y="83820"/>
                    <a:pt x="665480" y="77470"/>
                  </a:cubicBezTo>
                  <a:cubicBezTo>
                    <a:pt x="721360" y="54610"/>
                    <a:pt x="982980" y="77470"/>
                    <a:pt x="1113790" y="92710"/>
                  </a:cubicBezTo>
                  <a:cubicBezTo>
                    <a:pt x="1216660" y="105410"/>
                    <a:pt x="1318260" y="125730"/>
                    <a:pt x="1385570" y="148590"/>
                  </a:cubicBezTo>
                  <a:cubicBezTo>
                    <a:pt x="1428750" y="162560"/>
                    <a:pt x="1452880" y="173990"/>
                    <a:pt x="1485900" y="195580"/>
                  </a:cubicBezTo>
                  <a:cubicBezTo>
                    <a:pt x="1526540" y="222250"/>
                    <a:pt x="1576070" y="266700"/>
                    <a:pt x="1609090" y="306070"/>
                  </a:cubicBezTo>
                  <a:cubicBezTo>
                    <a:pt x="1637030" y="340360"/>
                    <a:pt x="1661160" y="378460"/>
                    <a:pt x="1675130" y="412750"/>
                  </a:cubicBezTo>
                  <a:cubicBezTo>
                    <a:pt x="1685290" y="439420"/>
                    <a:pt x="1687830" y="459740"/>
                    <a:pt x="1691640" y="488950"/>
                  </a:cubicBezTo>
                  <a:cubicBezTo>
                    <a:pt x="1696720" y="529590"/>
                    <a:pt x="1697990" y="588010"/>
                    <a:pt x="1692910" y="633730"/>
                  </a:cubicBezTo>
                  <a:cubicBezTo>
                    <a:pt x="1689100" y="674370"/>
                    <a:pt x="1686560" y="711200"/>
                    <a:pt x="1668780" y="748030"/>
                  </a:cubicBezTo>
                  <a:cubicBezTo>
                    <a:pt x="1647190" y="792480"/>
                    <a:pt x="1596390" y="842010"/>
                    <a:pt x="1557020" y="878840"/>
                  </a:cubicBezTo>
                  <a:cubicBezTo>
                    <a:pt x="1520190" y="913130"/>
                    <a:pt x="1484630" y="941070"/>
                    <a:pt x="1441450" y="966470"/>
                  </a:cubicBezTo>
                  <a:cubicBezTo>
                    <a:pt x="1395730" y="994410"/>
                    <a:pt x="1343660" y="1017270"/>
                    <a:pt x="1287780" y="1037590"/>
                  </a:cubicBezTo>
                  <a:cubicBezTo>
                    <a:pt x="1226820" y="1060450"/>
                    <a:pt x="1151890" y="1080770"/>
                    <a:pt x="1089660" y="1092200"/>
                  </a:cubicBezTo>
                  <a:cubicBezTo>
                    <a:pt x="1037590" y="1102360"/>
                    <a:pt x="1002030" y="1104900"/>
                    <a:pt x="941070" y="1107440"/>
                  </a:cubicBezTo>
                  <a:cubicBezTo>
                    <a:pt x="844550" y="1109980"/>
                    <a:pt x="684530" y="1108710"/>
                    <a:pt x="566420" y="1093470"/>
                  </a:cubicBezTo>
                  <a:cubicBezTo>
                    <a:pt x="458470" y="1079500"/>
                    <a:pt x="332740" y="1049020"/>
                    <a:pt x="261620" y="1023620"/>
                  </a:cubicBezTo>
                  <a:cubicBezTo>
                    <a:pt x="220980" y="1009650"/>
                    <a:pt x="200660" y="1000760"/>
                    <a:pt x="171450" y="977900"/>
                  </a:cubicBezTo>
                  <a:cubicBezTo>
                    <a:pt x="134620" y="949960"/>
                    <a:pt x="93980" y="904240"/>
                    <a:pt x="67310" y="859790"/>
                  </a:cubicBezTo>
                  <a:cubicBezTo>
                    <a:pt x="40640" y="815340"/>
                    <a:pt x="17780" y="763270"/>
                    <a:pt x="8890" y="711200"/>
                  </a:cubicBezTo>
                  <a:cubicBezTo>
                    <a:pt x="0" y="656590"/>
                    <a:pt x="7620" y="590550"/>
                    <a:pt x="17780" y="539750"/>
                  </a:cubicBezTo>
                  <a:cubicBezTo>
                    <a:pt x="26670" y="497840"/>
                    <a:pt x="43180" y="463550"/>
                    <a:pt x="59690" y="427990"/>
                  </a:cubicBezTo>
                  <a:cubicBezTo>
                    <a:pt x="76200" y="392430"/>
                    <a:pt x="96520" y="355600"/>
                    <a:pt x="119380" y="323850"/>
                  </a:cubicBezTo>
                  <a:cubicBezTo>
                    <a:pt x="140970" y="294640"/>
                    <a:pt x="160020" y="273050"/>
                    <a:pt x="190500" y="245110"/>
                  </a:cubicBezTo>
                  <a:cubicBezTo>
                    <a:pt x="233680" y="205740"/>
                    <a:pt x="303530" y="156210"/>
                    <a:pt x="361950" y="119380"/>
                  </a:cubicBezTo>
                  <a:cubicBezTo>
                    <a:pt x="416560" y="85090"/>
                    <a:pt x="463550" y="46990"/>
                    <a:pt x="529590" y="29210"/>
                  </a:cubicBezTo>
                  <a:cubicBezTo>
                    <a:pt x="610870" y="7620"/>
                    <a:pt x="778510" y="0"/>
                    <a:pt x="816610" y="19050"/>
                  </a:cubicBezTo>
                  <a:cubicBezTo>
                    <a:pt x="829310" y="25400"/>
                    <a:pt x="836930" y="38100"/>
                    <a:pt x="835660" y="46990"/>
                  </a:cubicBezTo>
                  <a:cubicBezTo>
                    <a:pt x="834390" y="55880"/>
                    <a:pt x="810260" y="69850"/>
                    <a:pt x="810260" y="6985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2" id="22"/>
          <p:cNvSpPr txBox="true"/>
          <p:nvPr/>
        </p:nvSpPr>
        <p:spPr>
          <a:xfrm rot="0">
            <a:off x="1708333" y="9201150"/>
            <a:ext cx="2733139" cy="925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[Doctor preferences page, click buttons to make your selection, hard-coded to press Female]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755681" y="9201150"/>
            <a:ext cx="2733139" cy="46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[Hard-coded to select language as Chinese]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846528" y="9201150"/>
            <a:ext cx="2733139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[After making your selections, press Next to continue]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801105" y="9201150"/>
            <a:ext cx="2733139" cy="46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[Hard-coded to select Race as No Preference]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78853" y="1650572"/>
            <a:ext cx="3516315" cy="7607728"/>
          </a:xfrm>
          <a:custGeom>
            <a:avLst/>
            <a:gdLst/>
            <a:ahLst/>
            <a:cxnLst/>
            <a:rect r="r" b="b" t="t" l="l"/>
            <a:pathLst>
              <a:path h="7607728" w="3516315">
                <a:moveTo>
                  <a:pt x="0" y="0"/>
                </a:moveTo>
                <a:lnTo>
                  <a:pt x="3516315" y="0"/>
                </a:lnTo>
                <a:lnTo>
                  <a:pt x="3516315" y="7607728"/>
                </a:lnTo>
                <a:lnTo>
                  <a:pt x="0" y="76077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492832" y="1650572"/>
            <a:ext cx="3516315" cy="7607728"/>
          </a:xfrm>
          <a:custGeom>
            <a:avLst/>
            <a:gdLst/>
            <a:ahLst/>
            <a:cxnLst/>
            <a:rect r="r" b="b" t="t" l="l"/>
            <a:pathLst>
              <a:path h="7607728" w="3516315">
                <a:moveTo>
                  <a:pt x="0" y="0"/>
                </a:moveTo>
                <a:lnTo>
                  <a:pt x="3516315" y="0"/>
                </a:lnTo>
                <a:lnTo>
                  <a:pt x="3516315" y="7607728"/>
                </a:lnTo>
                <a:lnTo>
                  <a:pt x="0" y="7607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385843" y="1650572"/>
            <a:ext cx="3516315" cy="7607728"/>
          </a:xfrm>
          <a:custGeom>
            <a:avLst/>
            <a:gdLst/>
            <a:ahLst/>
            <a:cxnLst/>
            <a:rect r="r" b="b" t="t" l="l"/>
            <a:pathLst>
              <a:path h="7607728" w="3516315">
                <a:moveTo>
                  <a:pt x="0" y="0"/>
                </a:moveTo>
                <a:lnTo>
                  <a:pt x="3516314" y="0"/>
                </a:lnTo>
                <a:lnTo>
                  <a:pt x="3516314" y="7607728"/>
                </a:lnTo>
                <a:lnTo>
                  <a:pt x="0" y="76077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71571" y="255270"/>
            <a:ext cx="10647193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Moderate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433703" y="327660"/>
            <a:ext cx="11854297" cy="893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Gatwick"/>
              </a:rPr>
              <a:t>CheckUp connects with the user’s calendar and doctor preferences  to suggest them the  best availabilities and provider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233988" y="6822757"/>
            <a:ext cx="2189798" cy="1345882"/>
            <a:chOff x="0" y="0"/>
            <a:chExt cx="2919730" cy="17945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8260" y="41910"/>
              <a:ext cx="282194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821940">
                  <a:moveTo>
                    <a:pt x="20320" y="1652270"/>
                  </a:moveTo>
                  <a:cubicBezTo>
                    <a:pt x="486410" y="1498600"/>
                    <a:pt x="523240" y="1484630"/>
                    <a:pt x="601980" y="1449070"/>
                  </a:cubicBezTo>
                  <a:cubicBezTo>
                    <a:pt x="735330" y="1389380"/>
                    <a:pt x="949960" y="1282700"/>
                    <a:pt x="1130300" y="1186180"/>
                  </a:cubicBezTo>
                  <a:cubicBezTo>
                    <a:pt x="1325880" y="1080770"/>
                    <a:pt x="1549400" y="949960"/>
                    <a:pt x="1729740" y="839470"/>
                  </a:cubicBezTo>
                  <a:cubicBezTo>
                    <a:pt x="1882140" y="745490"/>
                    <a:pt x="1995170" y="673100"/>
                    <a:pt x="2145030" y="567690"/>
                  </a:cubicBezTo>
                  <a:cubicBezTo>
                    <a:pt x="2330450" y="438150"/>
                    <a:pt x="2682240" y="154940"/>
                    <a:pt x="2752090" y="110490"/>
                  </a:cubicBezTo>
                  <a:cubicBezTo>
                    <a:pt x="2766060" y="101600"/>
                    <a:pt x="2772410" y="93980"/>
                    <a:pt x="2777490" y="96520"/>
                  </a:cubicBezTo>
                  <a:cubicBezTo>
                    <a:pt x="2782570" y="99060"/>
                    <a:pt x="2786380" y="120650"/>
                    <a:pt x="2781300" y="124460"/>
                  </a:cubicBezTo>
                  <a:cubicBezTo>
                    <a:pt x="2767330" y="135890"/>
                    <a:pt x="2599690" y="68580"/>
                    <a:pt x="2600960" y="59690"/>
                  </a:cubicBezTo>
                  <a:cubicBezTo>
                    <a:pt x="2600960" y="55880"/>
                    <a:pt x="2628900" y="57150"/>
                    <a:pt x="2628900" y="55880"/>
                  </a:cubicBezTo>
                  <a:cubicBezTo>
                    <a:pt x="2628900" y="54610"/>
                    <a:pt x="2598420" y="62230"/>
                    <a:pt x="2592070" y="55880"/>
                  </a:cubicBezTo>
                  <a:cubicBezTo>
                    <a:pt x="2585720" y="50800"/>
                    <a:pt x="2585720" y="33020"/>
                    <a:pt x="2589530" y="25400"/>
                  </a:cubicBezTo>
                  <a:cubicBezTo>
                    <a:pt x="2593340" y="19050"/>
                    <a:pt x="2609850" y="11430"/>
                    <a:pt x="2617470" y="13970"/>
                  </a:cubicBezTo>
                  <a:cubicBezTo>
                    <a:pt x="2626360" y="16510"/>
                    <a:pt x="2637790" y="39370"/>
                    <a:pt x="2635250" y="46990"/>
                  </a:cubicBezTo>
                  <a:cubicBezTo>
                    <a:pt x="2632710" y="54610"/>
                    <a:pt x="2609850" y="64770"/>
                    <a:pt x="2600960" y="62230"/>
                  </a:cubicBezTo>
                  <a:cubicBezTo>
                    <a:pt x="2593340" y="59690"/>
                    <a:pt x="2584450" y="44450"/>
                    <a:pt x="2585720" y="35560"/>
                  </a:cubicBezTo>
                  <a:cubicBezTo>
                    <a:pt x="2586990" y="26670"/>
                    <a:pt x="2594610" y="12700"/>
                    <a:pt x="2607310" y="8890"/>
                  </a:cubicBezTo>
                  <a:cubicBezTo>
                    <a:pt x="2639060" y="0"/>
                    <a:pt x="2772410" y="54610"/>
                    <a:pt x="2801620" y="78740"/>
                  </a:cubicBezTo>
                  <a:cubicBezTo>
                    <a:pt x="2814320" y="88900"/>
                    <a:pt x="2821940" y="95250"/>
                    <a:pt x="2820670" y="107950"/>
                  </a:cubicBezTo>
                  <a:cubicBezTo>
                    <a:pt x="2816860" y="137160"/>
                    <a:pt x="2741930" y="185420"/>
                    <a:pt x="2677160" y="238760"/>
                  </a:cubicBezTo>
                  <a:cubicBezTo>
                    <a:pt x="2557780" y="336550"/>
                    <a:pt x="2325370" y="505460"/>
                    <a:pt x="2146300" y="628650"/>
                  </a:cubicBezTo>
                  <a:cubicBezTo>
                    <a:pt x="1971040" y="749300"/>
                    <a:pt x="1785620" y="867410"/>
                    <a:pt x="1612900" y="971550"/>
                  </a:cubicBezTo>
                  <a:cubicBezTo>
                    <a:pt x="1455420" y="1066800"/>
                    <a:pt x="1299210" y="1151890"/>
                    <a:pt x="1153160" y="1230630"/>
                  </a:cubicBezTo>
                  <a:cubicBezTo>
                    <a:pt x="1022350" y="1300480"/>
                    <a:pt x="897890" y="1365250"/>
                    <a:pt x="777240" y="1422400"/>
                  </a:cubicBezTo>
                  <a:cubicBezTo>
                    <a:pt x="668020" y="1474470"/>
                    <a:pt x="576580" y="1517650"/>
                    <a:pt x="462280" y="1562100"/>
                  </a:cubicBezTo>
                  <a:cubicBezTo>
                    <a:pt x="331470" y="1611630"/>
                    <a:pt x="92710" y="1706880"/>
                    <a:pt x="33020" y="1701800"/>
                  </a:cubicBezTo>
                  <a:cubicBezTo>
                    <a:pt x="16510" y="1700530"/>
                    <a:pt x="5080" y="1694180"/>
                    <a:pt x="2540" y="1686560"/>
                  </a:cubicBezTo>
                  <a:cubicBezTo>
                    <a:pt x="0" y="1677670"/>
                    <a:pt x="20320" y="1652270"/>
                    <a:pt x="20320" y="165227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7277100" y="6900862"/>
            <a:ext cx="132398" cy="274320"/>
            <a:chOff x="0" y="0"/>
            <a:chExt cx="176530" cy="3657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38100" y="49530"/>
              <a:ext cx="87630" cy="265430"/>
            </a:xfrm>
            <a:custGeom>
              <a:avLst/>
              <a:gdLst/>
              <a:ahLst/>
              <a:cxnLst/>
              <a:rect r="r" b="b" t="t" l="l"/>
              <a:pathLst>
                <a:path h="265430" w="87630">
                  <a:moveTo>
                    <a:pt x="87630" y="26670"/>
                  </a:moveTo>
                  <a:cubicBezTo>
                    <a:pt x="54610" y="259080"/>
                    <a:pt x="44450" y="265430"/>
                    <a:pt x="36830" y="265430"/>
                  </a:cubicBezTo>
                  <a:cubicBezTo>
                    <a:pt x="29210" y="265430"/>
                    <a:pt x="15240" y="252730"/>
                    <a:pt x="13970" y="245110"/>
                  </a:cubicBezTo>
                  <a:cubicBezTo>
                    <a:pt x="12700" y="237490"/>
                    <a:pt x="20320" y="220980"/>
                    <a:pt x="26670" y="217170"/>
                  </a:cubicBezTo>
                  <a:cubicBezTo>
                    <a:pt x="33020" y="213360"/>
                    <a:pt x="44450" y="213360"/>
                    <a:pt x="50800" y="217170"/>
                  </a:cubicBezTo>
                  <a:cubicBezTo>
                    <a:pt x="57150" y="220980"/>
                    <a:pt x="64770" y="237490"/>
                    <a:pt x="63500" y="245110"/>
                  </a:cubicBezTo>
                  <a:cubicBezTo>
                    <a:pt x="62230" y="252730"/>
                    <a:pt x="46990" y="265430"/>
                    <a:pt x="39370" y="265430"/>
                  </a:cubicBezTo>
                  <a:cubicBezTo>
                    <a:pt x="30480" y="265430"/>
                    <a:pt x="17780" y="255270"/>
                    <a:pt x="12700" y="240030"/>
                  </a:cubicBezTo>
                  <a:cubicBezTo>
                    <a:pt x="0" y="204470"/>
                    <a:pt x="19050" y="52070"/>
                    <a:pt x="38100" y="20320"/>
                  </a:cubicBezTo>
                  <a:cubicBezTo>
                    <a:pt x="45720" y="7620"/>
                    <a:pt x="57150" y="0"/>
                    <a:pt x="64770" y="1270"/>
                  </a:cubicBezTo>
                  <a:cubicBezTo>
                    <a:pt x="73660" y="2540"/>
                    <a:pt x="87630" y="26670"/>
                    <a:pt x="87630" y="2667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9236393" y="7362825"/>
            <a:ext cx="3265170" cy="567690"/>
            <a:chOff x="0" y="0"/>
            <a:chExt cx="4353560" cy="7569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530" y="49530"/>
              <a:ext cx="4255770" cy="673100"/>
            </a:xfrm>
            <a:custGeom>
              <a:avLst/>
              <a:gdLst/>
              <a:ahLst/>
              <a:cxnLst/>
              <a:rect r="r" b="b" t="t" l="l"/>
              <a:pathLst>
                <a:path h="673100" w="4255770">
                  <a:moveTo>
                    <a:pt x="26670" y="284480"/>
                  </a:moveTo>
                  <a:cubicBezTo>
                    <a:pt x="199390" y="321310"/>
                    <a:pt x="293370" y="381000"/>
                    <a:pt x="361950" y="408940"/>
                  </a:cubicBezTo>
                  <a:cubicBezTo>
                    <a:pt x="416560" y="431800"/>
                    <a:pt x="452120" y="443230"/>
                    <a:pt x="514350" y="462280"/>
                  </a:cubicBezTo>
                  <a:cubicBezTo>
                    <a:pt x="608330" y="491490"/>
                    <a:pt x="745490" y="533400"/>
                    <a:pt x="869950" y="556260"/>
                  </a:cubicBezTo>
                  <a:cubicBezTo>
                    <a:pt x="1003300" y="580390"/>
                    <a:pt x="1132840" y="590550"/>
                    <a:pt x="1292860" y="599440"/>
                  </a:cubicBezTo>
                  <a:cubicBezTo>
                    <a:pt x="1502410" y="610870"/>
                    <a:pt x="1791970" y="622300"/>
                    <a:pt x="2021840" y="605790"/>
                  </a:cubicBezTo>
                  <a:cubicBezTo>
                    <a:pt x="2231390" y="591820"/>
                    <a:pt x="2424430" y="551180"/>
                    <a:pt x="2620010" y="516890"/>
                  </a:cubicBezTo>
                  <a:cubicBezTo>
                    <a:pt x="2810510" y="482600"/>
                    <a:pt x="2974340" y="457200"/>
                    <a:pt x="3181350" y="400050"/>
                  </a:cubicBezTo>
                  <a:cubicBezTo>
                    <a:pt x="3448050" y="326390"/>
                    <a:pt x="3911600" y="165100"/>
                    <a:pt x="4079240" y="86360"/>
                  </a:cubicBezTo>
                  <a:cubicBezTo>
                    <a:pt x="4149090" y="53340"/>
                    <a:pt x="4191000" y="0"/>
                    <a:pt x="4221480" y="1270"/>
                  </a:cubicBezTo>
                  <a:cubicBezTo>
                    <a:pt x="4235450" y="1270"/>
                    <a:pt x="4250690" y="13970"/>
                    <a:pt x="4253230" y="22860"/>
                  </a:cubicBezTo>
                  <a:cubicBezTo>
                    <a:pt x="4255770" y="29210"/>
                    <a:pt x="4250690" y="40640"/>
                    <a:pt x="4245610" y="44450"/>
                  </a:cubicBezTo>
                  <a:cubicBezTo>
                    <a:pt x="4239260" y="49530"/>
                    <a:pt x="4220210" y="49530"/>
                    <a:pt x="4212590" y="45720"/>
                  </a:cubicBezTo>
                  <a:cubicBezTo>
                    <a:pt x="4206240" y="41910"/>
                    <a:pt x="4202430" y="30480"/>
                    <a:pt x="4202430" y="24130"/>
                  </a:cubicBezTo>
                  <a:cubicBezTo>
                    <a:pt x="4202430" y="16510"/>
                    <a:pt x="4208780" y="6350"/>
                    <a:pt x="4215130" y="3810"/>
                  </a:cubicBezTo>
                  <a:cubicBezTo>
                    <a:pt x="4222750" y="0"/>
                    <a:pt x="4239260" y="2540"/>
                    <a:pt x="4245610" y="8890"/>
                  </a:cubicBezTo>
                  <a:cubicBezTo>
                    <a:pt x="4251960" y="15240"/>
                    <a:pt x="4254500" y="31750"/>
                    <a:pt x="4250690" y="39370"/>
                  </a:cubicBezTo>
                  <a:cubicBezTo>
                    <a:pt x="4248150" y="45720"/>
                    <a:pt x="4237990" y="52070"/>
                    <a:pt x="4230370" y="52070"/>
                  </a:cubicBezTo>
                  <a:cubicBezTo>
                    <a:pt x="4222750" y="52070"/>
                    <a:pt x="4211320" y="48260"/>
                    <a:pt x="4207510" y="41910"/>
                  </a:cubicBezTo>
                  <a:cubicBezTo>
                    <a:pt x="4203700" y="35560"/>
                    <a:pt x="4202430" y="17780"/>
                    <a:pt x="4207510" y="11430"/>
                  </a:cubicBezTo>
                  <a:cubicBezTo>
                    <a:pt x="4212590" y="5080"/>
                    <a:pt x="4236720" y="3810"/>
                    <a:pt x="4236720" y="2540"/>
                  </a:cubicBezTo>
                  <a:cubicBezTo>
                    <a:pt x="4236720" y="1270"/>
                    <a:pt x="4215130" y="3810"/>
                    <a:pt x="4215130" y="3810"/>
                  </a:cubicBezTo>
                  <a:cubicBezTo>
                    <a:pt x="4215130" y="5080"/>
                    <a:pt x="4237990" y="1270"/>
                    <a:pt x="4244340" y="6350"/>
                  </a:cubicBezTo>
                  <a:cubicBezTo>
                    <a:pt x="4250690" y="12700"/>
                    <a:pt x="4253230" y="29210"/>
                    <a:pt x="4249420" y="40640"/>
                  </a:cubicBezTo>
                  <a:cubicBezTo>
                    <a:pt x="4244340" y="55880"/>
                    <a:pt x="4221480" y="69850"/>
                    <a:pt x="4201160" y="83820"/>
                  </a:cubicBezTo>
                  <a:cubicBezTo>
                    <a:pt x="4173220" y="101600"/>
                    <a:pt x="4149090" y="113030"/>
                    <a:pt x="4095750" y="134620"/>
                  </a:cubicBezTo>
                  <a:cubicBezTo>
                    <a:pt x="3948430" y="195580"/>
                    <a:pt x="3500120" y="364490"/>
                    <a:pt x="3235960" y="438150"/>
                  </a:cubicBezTo>
                  <a:cubicBezTo>
                    <a:pt x="3018790" y="499110"/>
                    <a:pt x="2832100" y="529590"/>
                    <a:pt x="2628900" y="566420"/>
                  </a:cubicBezTo>
                  <a:cubicBezTo>
                    <a:pt x="2428240" y="603250"/>
                    <a:pt x="2236470" y="641350"/>
                    <a:pt x="2024380" y="656590"/>
                  </a:cubicBezTo>
                  <a:cubicBezTo>
                    <a:pt x="1791970" y="673100"/>
                    <a:pt x="1501140" y="661670"/>
                    <a:pt x="1289050" y="650240"/>
                  </a:cubicBezTo>
                  <a:cubicBezTo>
                    <a:pt x="1126490" y="641350"/>
                    <a:pt x="1002030" y="632460"/>
                    <a:pt x="859790" y="605790"/>
                  </a:cubicBezTo>
                  <a:cubicBezTo>
                    <a:pt x="712470" y="577850"/>
                    <a:pt x="554990" y="533400"/>
                    <a:pt x="420370" y="485140"/>
                  </a:cubicBezTo>
                  <a:cubicBezTo>
                    <a:pt x="300990" y="443230"/>
                    <a:pt x="163830" y="358140"/>
                    <a:pt x="92710" y="340360"/>
                  </a:cubicBezTo>
                  <a:cubicBezTo>
                    <a:pt x="60960" y="332740"/>
                    <a:pt x="35560" y="342900"/>
                    <a:pt x="20320" y="334010"/>
                  </a:cubicBezTo>
                  <a:cubicBezTo>
                    <a:pt x="10160" y="327660"/>
                    <a:pt x="0" y="314960"/>
                    <a:pt x="1270" y="306070"/>
                  </a:cubicBezTo>
                  <a:cubicBezTo>
                    <a:pt x="2540" y="298450"/>
                    <a:pt x="26670" y="284480"/>
                    <a:pt x="26670" y="28448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12209145" y="7359015"/>
            <a:ext cx="285750" cy="280988"/>
            <a:chOff x="0" y="0"/>
            <a:chExt cx="381000" cy="3746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9530" y="50800"/>
              <a:ext cx="289560" cy="276860"/>
            </a:xfrm>
            <a:custGeom>
              <a:avLst/>
              <a:gdLst/>
              <a:ahLst/>
              <a:cxnLst/>
              <a:rect r="r" b="b" t="t" l="l"/>
              <a:pathLst>
                <a:path h="276860" w="289560">
                  <a:moveTo>
                    <a:pt x="26670" y="0"/>
                  </a:moveTo>
                  <a:cubicBezTo>
                    <a:pt x="252730" y="5080"/>
                    <a:pt x="271780" y="8890"/>
                    <a:pt x="280670" y="22860"/>
                  </a:cubicBezTo>
                  <a:cubicBezTo>
                    <a:pt x="289560" y="36830"/>
                    <a:pt x="285750" y="58420"/>
                    <a:pt x="279400" y="81280"/>
                  </a:cubicBezTo>
                  <a:cubicBezTo>
                    <a:pt x="267970" y="120650"/>
                    <a:pt x="193040" y="194310"/>
                    <a:pt x="190500" y="226060"/>
                  </a:cubicBezTo>
                  <a:cubicBezTo>
                    <a:pt x="189230" y="241300"/>
                    <a:pt x="208280" y="252730"/>
                    <a:pt x="204470" y="260350"/>
                  </a:cubicBezTo>
                  <a:cubicBezTo>
                    <a:pt x="200660" y="267970"/>
                    <a:pt x="177800" y="275590"/>
                    <a:pt x="170180" y="271780"/>
                  </a:cubicBezTo>
                  <a:cubicBezTo>
                    <a:pt x="162560" y="269240"/>
                    <a:pt x="154940" y="251460"/>
                    <a:pt x="156210" y="243840"/>
                  </a:cubicBezTo>
                  <a:cubicBezTo>
                    <a:pt x="157480" y="236220"/>
                    <a:pt x="166370" y="228600"/>
                    <a:pt x="172720" y="226060"/>
                  </a:cubicBezTo>
                  <a:cubicBezTo>
                    <a:pt x="179070" y="223520"/>
                    <a:pt x="190500" y="224790"/>
                    <a:pt x="195580" y="228600"/>
                  </a:cubicBezTo>
                  <a:cubicBezTo>
                    <a:pt x="201930" y="232410"/>
                    <a:pt x="207010" y="242570"/>
                    <a:pt x="207010" y="248920"/>
                  </a:cubicBezTo>
                  <a:cubicBezTo>
                    <a:pt x="207010" y="256540"/>
                    <a:pt x="201930" y="266700"/>
                    <a:pt x="195580" y="270510"/>
                  </a:cubicBezTo>
                  <a:cubicBezTo>
                    <a:pt x="190500" y="274320"/>
                    <a:pt x="179070" y="276860"/>
                    <a:pt x="172720" y="273050"/>
                  </a:cubicBezTo>
                  <a:cubicBezTo>
                    <a:pt x="161290" y="265430"/>
                    <a:pt x="148590" y="231140"/>
                    <a:pt x="151130" y="204470"/>
                  </a:cubicBezTo>
                  <a:cubicBezTo>
                    <a:pt x="154940" y="163830"/>
                    <a:pt x="243840" y="81280"/>
                    <a:pt x="227330" y="54610"/>
                  </a:cubicBezTo>
                  <a:cubicBezTo>
                    <a:pt x="209550" y="25400"/>
                    <a:pt x="53340" y="66040"/>
                    <a:pt x="21590" y="49530"/>
                  </a:cubicBezTo>
                  <a:cubicBezTo>
                    <a:pt x="8890" y="43180"/>
                    <a:pt x="0" y="30480"/>
                    <a:pt x="1270" y="21590"/>
                  </a:cubicBezTo>
                  <a:cubicBezTo>
                    <a:pt x="2540" y="13970"/>
                    <a:pt x="26670" y="0"/>
                    <a:pt x="2667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2424120" y="9410700"/>
            <a:ext cx="3225779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[Select appointment time page, GCal already synced and shown, press Nov 15th select]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777431" y="9410700"/>
            <a:ext cx="2733139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[Select doctor page, shows 3 doctors based on category, select Dr. Barnes]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884421" y="9410700"/>
            <a:ext cx="2733139" cy="46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[Appointment Confirmation Page, press done]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654567" y="5176620"/>
            <a:ext cx="2175340" cy="4706460"/>
          </a:xfrm>
          <a:custGeom>
            <a:avLst/>
            <a:gdLst/>
            <a:ahLst/>
            <a:cxnLst/>
            <a:rect r="r" b="b" t="t" l="l"/>
            <a:pathLst>
              <a:path h="4706460" w="2175340">
                <a:moveTo>
                  <a:pt x="0" y="0"/>
                </a:moveTo>
                <a:lnTo>
                  <a:pt x="2175340" y="0"/>
                </a:lnTo>
                <a:lnTo>
                  <a:pt x="2175340" y="4706461"/>
                </a:lnTo>
                <a:lnTo>
                  <a:pt x="0" y="47064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406829" y="5176620"/>
            <a:ext cx="2175340" cy="4706460"/>
          </a:xfrm>
          <a:custGeom>
            <a:avLst/>
            <a:gdLst/>
            <a:ahLst/>
            <a:cxnLst/>
            <a:rect r="r" b="b" t="t" l="l"/>
            <a:pathLst>
              <a:path h="4706460" w="2175340">
                <a:moveTo>
                  <a:pt x="0" y="0"/>
                </a:moveTo>
                <a:lnTo>
                  <a:pt x="2175340" y="0"/>
                </a:lnTo>
                <a:lnTo>
                  <a:pt x="2175340" y="4706461"/>
                </a:lnTo>
                <a:lnTo>
                  <a:pt x="0" y="47064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641027" y="2727030"/>
            <a:ext cx="2175340" cy="4706460"/>
          </a:xfrm>
          <a:custGeom>
            <a:avLst/>
            <a:gdLst/>
            <a:ahLst/>
            <a:cxnLst/>
            <a:rect r="r" b="b" t="t" l="l"/>
            <a:pathLst>
              <a:path h="4706460" w="2175340">
                <a:moveTo>
                  <a:pt x="0" y="0"/>
                </a:moveTo>
                <a:lnTo>
                  <a:pt x="2175340" y="0"/>
                </a:lnTo>
                <a:lnTo>
                  <a:pt x="2175340" y="4706460"/>
                </a:lnTo>
                <a:lnTo>
                  <a:pt x="0" y="47064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654567" y="147560"/>
            <a:ext cx="2175340" cy="4706460"/>
          </a:xfrm>
          <a:custGeom>
            <a:avLst/>
            <a:gdLst/>
            <a:ahLst/>
            <a:cxnLst/>
            <a:rect r="r" b="b" t="t" l="l"/>
            <a:pathLst>
              <a:path h="4706460" w="2175340">
                <a:moveTo>
                  <a:pt x="0" y="0"/>
                </a:moveTo>
                <a:lnTo>
                  <a:pt x="2175340" y="0"/>
                </a:lnTo>
                <a:lnTo>
                  <a:pt x="2175340" y="4706460"/>
                </a:lnTo>
                <a:lnTo>
                  <a:pt x="0" y="47064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06829" y="147560"/>
            <a:ext cx="2175340" cy="4706460"/>
          </a:xfrm>
          <a:custGeom>
            <a:avLst/>
            <a:gdLst/>
            <a:ahLst/>
            <a:cxnLst/>
            <a:rect r="r" b="b" t="t" l="l"/>
            <a:pathLst>
              <a:path h="4706460" w="2175340">
                <a:moveTo>
                  <a:pt x="0" y="0"/>
                </a:moveTo>
                <a:lnTo>
                  <a:pt x="2175340" y="0"/>
                </a:lnTo>
                <a:lnTo>
                  <a:pt x="2175340" y="4706460"/>
                </a:lnTo>
                <a:lnTo>
                  <a:pt x="0" y="47064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09483" y="457200"/>
            <a:ext cx="10647193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Complex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09483" y="1744425"/>
            <a:ext cx="4670359" cy="3141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9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"/>
              </a:rPr>
              <a:t> Users can view past and upcoming appointments and reschedule/cancel upcoming appointments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9436418" y="3125152"/>
            <a:ext cx="1384935" cy="3233738"/>
            <a:chOff x="0" y="0"/>
            <a:chExt cx="1846580" cy="43116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800" y="34290"/>
              <a:ext cx="1746250" cy="4226560"/>
            </a:xfrm>
            <a:custGeom>
              <a:avLst/>
              <a:gdLst/>
              <a:ahLst/>
              <a:cxnLst/>
              <a:rect r="r" b="b" t="t" l="l"/>
              <a:pathLst>
                <a:path h="4226560" w="1746250">
                  <a:moveTo>
                    <a:pt x="0" y="4201160"/>
                  </a:moveTo>
                  <a:cubicBezTo>
                    <a:pt x="53340" y="3529330"/>
                    <a:pt x="167640" y="2936240"/>
                    <a:pt x="234950" y="2611120"/>
                  </a:cubicBezTo>
                  <a:cubicBezTo>
                    <a:pt x="280670" y="2388870"/>
                    <a:pt x="322580" y="2208530"/>
                    <a:pt x="368300" y="2054860"/>
                  </a:cubicBezTo>
                  <a:cubicBezTo>
                    <a:pt x="401320" y="1941830"/>
                    <a:pt x="433070" y="1864360"/>
                    <a:pt x="471170" y="1767840"/>
                  </a:cubicBezTo>
                  <a:cubicBezTo>
                    <a:pt x="511810" y="1667510"/>
                    <a:pt x="557530" y="1564640"/>
                    <a:pt x="607060" y="1463040"/>
                  </a:cubicBezTo>
                  <a:cubicBezTo>
                    <a:pt x="657860" y="1358900"/>
                    <a:pt x="712470" y="1252220"/>
                    <a:pt x="769620" y="1151890"/>
                  </a:cubicBezTo>
                  <a:cubicBezTo>
                    <a:pt x="824230" y="1054100"/>
                    <a:pt x="878840" y="965200"/>
                    <a:pt x="942340" y="866140"/>
                  </a:cubicBezTo>
                  <a:cubicBezTo>
                    <a:pt x="1014730" y="754380"/>
                    <a:pt x="1112520" y="613410"/>
                    <a:pt x="1181100" y="516890"/>
                  </a:cubicBezTo>
                  <a:cubicBezTo>
                    <a:pt x="1230630" y="448310"/>
                    <a:pt x="1267460" y="393700"/>
                    <a:pt x="1311910" y="341630"/>
                  </a:cubicBezTo>
                  <a:cubicBezTo>
                    <a:pt x="1351280" y="294640"/>
                    <a:pt x="1386840" y="256540"/>
                    <a:pt x="1431290" y="215900"/>
                  </a:cubicBezTo>
                  <a:cubicBezTo>
                    <a:pt x="1480820" y="170180"/>
                    <a:pt x="1541780" y="118110"/>
                    <a:pt x="1595120" y="83820"/>
                  </a:cubicBezTo>
                  <a:cubicBezTo>
                    <a:pt x="1639570" y="54610"/>
                    <a:pt x="1700530" y="13970"/>
                    <a:pt x="1724660" y="17780"/>
                  </a:cubicBezTo>
                  <a:cubicBezTo>
                    <a:pt x="1734820" y="19050"/>
                    <a:pt x="1743710" y="30480"/>
                    <a:pt x="1744980" y="38100"/>
                  </a:cubicBezTo>
                  <a:cubicBezTo>
                    <a:pt x="1746250" y="46990"/>
                    <a:pt x="1739900" y="60960"/>
                    <a:pt x="1727200" y="67310"/>
                  </a:cubicBezTo>
                  <a:cubicBezTo>
                    <a:pt x="1696720" y="85090"/>
                    <a:pt x="1550670" y="78740"/>
                    <a:pt x="1516380" y="67310"/>
                  </a:cubicBezTo>
                  <a:cubicBezTo>
                    <a:pt x="1503680" y="63500"/>
                    <a:pt x="1497330" y="58420"/>
                    <a:pt x="1493520" y="50800"/>
                  </a:cubicBezTo>
                  <a:cubicBezTo>
                    <a:pt x="1490980" y="44450"/>
                    <a:pt x="1492250" y="33020"/>
                    <a:pt x="1496060" y="26670"/>
                  </a:cubicBezTo>
                  <a:cubicBezTo>
                    <a:pt x="1498600" y="21590"/>
                    <a:pt x="1502410" y="19050"/>
                    <a:pt x="1510030" y="16510"/>
                  </a:cubicBezTo>
                  <a:cubicBezTo>
                    <a:pt x="1535430" y="8890"/>
                    <a:pt x="1663700" y="0"/>
                    <a:pt x="1692910" y="21590"/>
                  </a:cubicBezTo>
                  <a:cubicBezTo>
                    <a:pt x="1710690" y="34290"/>
                    <a:pt x="1709420" y="54610"/>
                    <a:pt x="1713230" y="81280"/>
                  </a:cubicBezTo>
                  <a:cubicBezTo>
                    <a:pt x="1719580" y="133350"/>
                    <a:pt x="1714500" y="289560"/>
                    <a:pt x="1692910" y="316230"/>
                  </a:cubicBezTo>
                  <a:cubicBezTo>
                    <a:pt x="1685290" y="325120"/>
                    <a:pt x="1670050" y="326390"/>
                    <a:pt x="1662430" y="323850"/>
                  </a:cubicBezTo>
                  <a:cubicBezTo>
                    <a:pt x="1656080" y="321310"/>
                    <a:pt x="1647190" y="312420"/>
                    <a:pt x="1647190" y="304800"/>
                  </a:cubicBezTo>
                  <a:cubicBezTo>
                    <a:pt x="1647190" y="295910"/>
                    <a:pt x="1661160" y="276860"/>
                    <a:pt x="1670050" y="275590"/>
                  </a:cubicBezTo>
                  <a:cubicBezTo>
                    <a:pt x="1678940" y="274320"/>
                    <a:pt x="1697990" y="290830"/>
                    <a:pt x="1697990" y="298450"/>
                  </a:cubicBezTo>
                  <a:cubicBezTo>
                    <a:pt x="1697990" y="307340"/>
                    <a:pt x="1681480" y="325120"/>
                    <a:pt x="1672590" y="325120"/>
                  </a:cubicBezTo>
                  <a:cubicBezTo>
                    <a:pt x="1663700" y="325120"/>
                    <a:pt x="1652270" y="314960"/>
                    <a:pt x="1647190" y="299720"/>
                  </a:cubicBezTo>
                  <a:cubicBezTo>
                    <a:pt x="1633220" y="262890"/>
                    <a:pt x="1697990" y="102870"/>
                    <a:pt x="1666240" y="67310"/>
                  </a:cubicBezTo>
                  <a:cubicBezTo>
                    <a:pt x="1639570" y="38100"/>
                    <a:pt x="1535430" y="77470"/>
                    <a:pt x="1510030" y="66040"/>
                  </a:cubicBezTo>
                  <a:cubicBezTo>
                    <a:pt x="1498600" y="60960"/>
                    <a:pt x="1492250" y="52070"/>
                    <a:pt x="1490980" y="44450"/>
                  </a:cubicBezTo>
                  <a:cubicBezTo>
                    <a:pt x="1489710" y="38100"/>
                    <a:pt x="1492250" y="31750"/>
                    <a:pt x="1496060" y="26670"/>
                  </a:cubicBezTo>
                  <a:cubicBezTo>
                    <a:pt x="1498600" y="21590"/>
                    <a:pt x="1502410" y="19050"/>
                    <a:pt x="1510030" y="16510"/>
                  </a:cubicBezTo>
                  <a:cubicBezTo>
                    <a:pt x="1539240" y="7620"/>
                    <a:pt x="1691640" y="3810"/>
                    <a:pt x="1724660" y="17780"/>
                  </a:cubicBezTo>
                  <a:cubicBezTo>
                    <a:pt x="1736090" y="22860"/>
                    <a:pt x="1742440" y="30480"/>
                    <a:pt x="1744980" y="38100"/>
                  </a:cubicBezTo>
                  <a:cubicBezTo>
                    <a:pt x="1746250" y="43180"/>
                    <a:pt x="1746250" y="48260"/>
                    <a:pt x="1741170" y="55880"/>
                  </a:cubicBezTo>
                  <a:cubicBezTo>
                    <a:pt x="1724660" y="78740"/>
                    <a:pt x="1628140" y="121920"/>
                    <a:pt x="1574800" y="162560"/>
                  </a:cubicBezTo>
                  <a:cubicBezTo>
                    <a:pt x="1518920" y="204470"/>
                    <a:pt x="1469390" y="243840"/>
                    <a:pt x="1410970" y="306070"/>
                  </a:cubicBezTo>
                  <a:cubicBezTo>
                    <a:pt x="1328420" y="393700"/>
                    <a:pt x="1235710" y="524510"/>
                    <a:pt x="1145540" y="654050"/>
                  </a:cubicBezTo>
                  <a:cubicBezTo>
                    <a:pt x="1037590" y="808990"/>
                    <a:pt x="902970" y="1023620"/>
                    <a:pt x="814070" y="1176020"/>
                  </a:cubicBezTo>
                  <a:cubicBezTo>
                    <a:pt x="748030" y="1290320"/>
                    <a:pt x="702310" y="1381760"/>
                    <a:pt x="652780" y="1484630"/>
                  </a:cubicBezTo>
                  <a:cubicBezTo>
                    <a:pt x="604520" y="1584960"/>
                    <a:pt x="558800" y="1686560"/>
                    <a:pt x="518160" y="1785620"/>
                  </a:cubicBezTo>
                  <a:cubicBezTo>
                    <a:pt x="480060" y="1880870"/>
                    <a:pt x="449580" y="1957070"/>
                    <a:pt x="416560" y="2067560"/>
                  </a:cubicBezTo>
                  <a:cubicBezTo>
                    <a:pt x="370840" y="2219960"/>
                    <a:pt x="330200" y="2400300"/>
                    <a:pt x="284480" y="2621280"/>
                  </a:cubicBezTo>
                  <a:cubicBezTo>
                    <a:pt x="217170" y="2945130"/>
                    <a:pt x="104140" y="3536950"/>
                    <a:pt x="71120" y="3825240"/>
                  </a:cubicBezTo>
                  <a:cubicBezTo>
                    <a:pt x="52070" y="3985260"/>
                    <a:pt x="72390" y="4150360"/>
                    <a:pt x="50800" y="4201160"/>
                  </a:cubicBezTo>
                  <a:cubicBezTo>
                    <a:pt x="44450" y="4216400"/>
                    <a:pt x="35560" y="4226560"/>
                    <a:pt x="27940" y="4226560"/>
                  </a:cubicBezTo>
                  <a:cubicBezTo>
                    <a:pt x="19050" y="4226560"/>
                    <a:pt x="0" y="4201160"/>
                    <a:pt x="0" y="420116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9402128" y="6456045"/>
            <a:ext cx="1318260" cy="2176462"/>
            <a:chOff x="0" y="0"/>
            <a:chExt cx="1757680" cy="29019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34290" y="49530"/>
              <a:ext cx="1673860" cy="2823210"/>
            </a:xfrm>
            <a:custGeom>
              <a:avLst/>
              <a:gdLst/>
              <a:ahLst/>
              <a:cxnLst/>
              <a:rect r="r" b="b" t="t" l="l"/>
              <a:pathLst>
                <a:path h="2823210" w="1673860">
                  <a:moveTo>
                    <a:pt x="66040" y="26670"/>
                  </a:moveTo>
                  <a:cubicBezTo>
                    <a:pt x="77470" y="351790"/>
                    <a:pt x="101600" y="478790"/>
                    <a:pt x="139700" y="629920"/>
                  </a:cubicBezTo>
                  <a:cubicBezTo>
                    <a:pt x="195580" y="849630"/>
                    <a:pt x="325120" y="1231900"/>
                    <a:pt x="394970" y="1426210"/>
                  </a:cubicBezTo>
                  <a:cubicBezTo>
                    <a:pt x="435610" y="1539240"/>
                    <a:pt x="462280" y="1602740"/>
                    <a:pt x="501650" y="1692910"/>
                  </a:cubicBezTo>
                  <a:cubicBezTo>
                    <a:pt x="543560" y="1789430"/>
                    <a:pt x="589280" y="1891030"/>
                    <a:pt x="642620" y="1986280"/>
                  </a:cubicBezTo>
                  <a:cubicBezTo>
                    <a:pt x="697230" y="2082800"/>
                    <a:pt x="764540" y="2192020"/>
                    <a:pt x="824230" y="2268220"/>
                  </a:cubicBezTo>
                  <a:cubicBezTo>
                    <a:pt x="869950" y="2326640"/>
                    <a:pt x="911860" y="2372360"/>
                    <a:pt x="960120" y="2411730"/>
                  </a:cubicBezTo>
                  <a:cubicBezTo>
                    <a:pt x="1003300" y="2447290"/>
                    <a:pt x="1042670" y="2467610"/>
                    <a:pt x="1094740" y="2496820"/>
                  </a:cubicBezTo>
                  <a:cubicBezTo>
                    <a:pt x="1164590" y="2536190"/>
                    <a:pt x="1253490" y="2584450"/>
                    <a:pt x="1343660" y="2620010"/>
                  </a:cubicBezTo>
                  <a:cubicBezTo>
                    <a:pt x="1442720" y="2659380"/>
                    <a:pt x="1633220" y="2689860"/>
                    <a:pt x="1663700" y="2719070"/>
                  </a:cubicBezTo>
                  <a:cubicBezTo>
                    <a:pt x="1671320" y="2726690"/>
                    <a:pt x="1672590" y="2734310"/>
                    <a:pt x="1671320" y="2741930"/>
                  </a:cubicBezTo>
                  <a:cubicBezTo>
                    <a:pt x="1670050" y="2748280"/>
                    <a:pt x="1667510" y="2755900"/>
                    <a:pt x="1657350" y="2760980"/>
                  </a:cubicBezTo>
                  <a:cubicBezTo>
                    <a:pt x="1626870" y="2778760"/>
                    <a:pt x="1438910" y="2802890"/>
                    <a:pt x="1408430" y="2787650"/>
                  </a:cubicBezTo>
                  <a:cubicBezTo>
                    <a:pt x="1399540" y="2782570"/>
                    <a:pt x="1395730" y="2773680"/>
                    <a:pt x="1395730" y="2766060"/>
                  </a:cubicBezTo>
                  <a:cubicBezTo>
                    <a:pt x="1395730" y="2758440"/>
                    <a:pt x="1400810" y="2747010"/>
                    <a:pt x="1412240" y="2741930"/>
                  </a:cubicBezTo>
                  <a:cubicBezTo>
                    <a:pt x="1441450" y="2727960"/>
                    <a:pt x="1605280" y="2778760"/>
                    <a:pt x="1617980" y="2755900"/>
                  </a:cubicBezTo>
                  <a:cubicBezTo>
                    <a:pt x="1628140" y="2739390"/>
                    <a:pt x="1558290" y="2680970"/>
                    <a:pt x="1555750" y="2660650"/>
                  </a:cubicBezTo>
                  <a:cubicBezTo>
                    <a:pt x="1554480" y="2651760"/>
                    <a:pt x="1558290" y="2644140"/>
                    <a:pt x="1563370" y="2639060"/>
                  </a:cubicBezTo>
                  <a:cubicBezTo>
                    <a:pt x="1568450" y="2633980"/>
                    <a:pt x="1579880" y="2631440"/>
                    <a:pt x="1587500" y="2632710"/>
                  </a:cubicBezTo>
                  <a:cubicBezTo>
                    <a:pt x="1593850" y="2633980"/>
                    <a:pt x="1604010" y="2642870"/>
                    <a:pt x="1605280" y="2649220"/>
                  </a:cubicBezTo>
                  <a:cubicBezTo>
                    <a:pt x="1607820" y="2656840"/>
                    <a:pt x="1601470" y="2673350"/>
                    <a:pt x="1595120" y="2678430"/>
                  </a:cubicBezTo>
                  <a:cubicBezTo>
                    <a:pt x="1590040" y="2682240"/>
                    <a:pt x="1578610" y="2683510"/>
                    <a:pt x="1572260" y="2680970"/>
                  </a:cubicBezTo>
                  <a:cubicBezTo>
                    <a:pt x="1565910" y="2678430"/>
                    <a:pt x="1557020" y="2670810"/>
                    <a:pt x="1555750" y="2663190"/>
                  </a:cubicBezTo>
                  <a:cubicBezTo>
                    <a:pt x="1554480" y="2655570"/>
                    <a:pt x="1560830" y="2639060"/>
                    <a:pt x="1568450" y="2635250"/>
                  </a:cubicBezTo>
                  <a:cubicBezTo>
                    <a:pt x="1576070" y="2631440"/>
                    <a:pt x="1588770" y="2632710"/>
                    <a:pt x="1598930" y="2640330"/>
                  </a:cubicBezTo>
                  <a:cubicBezTo>
                    <a:pt x="1621790" y="2655570"/>
                    <a:pt x="1668780" y="2733040"/>
                    <a:pt x="1672590" y="2763520"/>
                  </a:cubicBezTo>
                  <a:cubicBezTo>
                    <a:pt x="1673860" y="2778760"/>
                    <a:pt x="1672590" y="2792730"/>
                    <a:pt x="1659890" y="2801620"/>
                  </a:cubicBezTo>
                  <a:cubicBezTo>
                    <a:pt x="1628140" y="2823210"/>
                    <a:pt x="1438910" y="2806700"/>
                    <a:pt x="1408430" y="2787650"/>
                  </a:cubicBezTo>
                  <a:cubicBezTo>
                    <a:pt x="1398270" y="2781300"/>
                    <a:pt x="1395730" y="2773680"/>
                    <a:pt x="1395730" y="2766060"/>
                  </a:cubicBezTo>
                  <a:cubicBezTo>
                    <a:pt x="1395730" y="2758440"/>
                    <a:pt x="1402080" y="2748280"/>
                    <a:pt x="1412240" y="2741930"/>
                  </a:cubicBezTo>
                  <a:cubicBezTo>
                    <a:pt x="1435100" y="2726690"/>
                    <a:pt x="1503680" y="2719070"/>
                    <a:pt x="1546860" y="2715260"/>
                  </a:cubicBezTo>
                  <a:cubicBezTo>
                    <a:pt x="1587500" y="2711450"/>
                    <a:pt x="1648460" y="2706370"/>
                    <a:pt x="1663700" y="2719070"/>
                  </a:cubicBezTo>
                  <a:cubicBezTo>
                    <a:pt x="1671320" y="2725420"/>
                    <a:pt x="1672590" y="2739390"/>
                    <a:pt x="1670050" y="2747010"/>
                  </a:cubicBezTo>
                  <a:cubicBezTo>
                    <a:pt x="1667510" y="2754630"/>
                    <a:pt x="1658620" y="2760980"/>
                    <a:pt x="1645920" y="2763520"/>
                  </a:cubicBezTo>
                  <a:cubicBezTo>
                    <a:pt x="1612900" y="2769870"/>
                    <a:pt x="1511300" y="2734310"/>
                    <a:pt x="1450340" y="2715260"/>
                  </a:cubicBezTo>
                  <a:cubicBezTo>
                    <a:pt x="1394460" y="2697480"/>
                    <a:pt x="1351280" y="2678430"/>
                    <a:pt x="1291590" y="2651760"/>
                  </a:cubicBezTo>
                  <a:cubicBezTo>
                    <a:pt x="1212850" y="2616200"/>
                    <a:pt x="1097280" y="2560320"/>
                    <a:pt x="1019810" y="2512060"/>
                  </a:cubicBezTo>
                  <a:cubicBezTo>
                    <a:pt x="957580" y="2472690"/>
                    <a:pt x="911860" y="2446020"/>
                    <a:pt x="858520" y="2391410"/>
                  </a:cubicBezTo>
                  <a:cubicBezTo>
                    <a:pt x="788670" y="2320290"/>
                    <a:pt x="708660" y="2194560"/>
                    <a:pt x="651510" y="2103120"/>
                  </a:cubicBezTo>
                  <a:cubicBezTo>
                    <a:pt x="603250" y="2026920"/>
                    <a:pt x="575310" y="1971040"/>
                    <a:pt x="533400" y="1884680"/>
                  </a:cubicBezTo>
                  <a:cubicBezTo>
                    <a:pt x="474980" y="1764030"/>
                    <a:pt x="410210" y="1612900"/>
                    <a:pt x="346710" y="1442720"/>
                  </a:cubicBezTo>
                  <a:cubicBezTo>
                    <a:pt x="262890" y="1216660"/>
                    <a:pt x="140970" y="830580"/>
                    <a:pt x="90170" y="641350"/>
                  </a:cubicBezTo>
                  <a:cubicBezTo>
                    <a:pt x="62230" y="539750"/>
                    <a:pt x="49530" y="476250"/>
                    <a:pt x="36830" y="405130"/>
                  </a:cubicBezTo>
                  <a:cubicBezTo>
                    <a:pt x="26670" y="346710"/>
                    <a:pt x="20320" y="300990"/>
                    <a:pt x="16510" y="242570"/>
                  </a:cubicBezTo>
                  <a:cubicBezTo>
                    <a:pt x="12700" y="173990"/>
                    <a:pt x="0" y="53340"/>
                    <a:pt x="16510" y="20320"/>
                  </a:cubicBezTo>
                  <a:cubicBezTo>
                    <a:pt x="22860" y="7620"/>
                    <a:pt x="35560" y="0"/>
                    <a:pt x="43180" y="1270"/>
                  </a:cubicBezTo>
                  <a:cubicBezTo>
                    <a:pt x="52070" y="2540"/>
                    <a:pt x="66040" y="26670"/>
                    <a:pt x="66040" y="2667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12381548" y="8935402"/>
            <a:ext cx="1048702" cy="252412"/>
            <a:chOff x="0" y="0"/>
            <a:chExt cx="1398270" cy="3365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6990" y="50800"/>
              <a:ext cx="1303020" cy="261620"/>
            </a:xfrm>
            <a:custGeom>
              <a:avLst/>
              <a:gdLst/>
              <a:ahLst/>
              <a:cxnLst/>
              <a:rect r="r" b="b" t="t" l="l"/>
              <a:pathLst>
                <a:path h="261620" w="1303020">
                  <a:moveTo>
                    <a:pt x="35560" y="0"/>
                  </a:moveTo>
                  <a:cubicBezTo>
                    <a:pt x="369570" y="153670"/>
                    <a:pt x="427990" y="168910"/>
                    <a:pt x="520700" y="180340"/>
                  </a:cubicBezTo>
                  <a:cubicBezTo>
                    <a:pt x="661670" y="198120"/>
                    <a:pt x="924560" y="209550"/>
                    <a:pt x="1061720" y="187960"/>
                  </a:cubicBezTo>
                  <a:cubicBezTo>
                    <a:pt x="1150620" y="173990"/>
                    <a:pt x="1239520" y="105410"/>
                    <a:pt x="1275080" y="114300"/>
                  </a:cubicBezTo>
                  <a:cubicBezTo>
                    <a:pt x="1289050" y="118110"/>
                    <a:pt x="1299210" y="132080"/>
                    <a:pt x="1300480" y="140970"/>
                  </a:cubicBezTo>
                  <a:cubicBezTo>
                    <a:pt x="1301750" y="147320"/>
                    <a:pt x="1295400" y="157480"/>
                    <a:pt x="1289050" y="161290"/>
                  </a:cubicBezTo>
                  <a:cubicBezTo>
                    <a:pt x="1281430" y="165100"/>
                    <a:pt x="1264920" y="163830"/>
                    <a:pt x="1258570" y="158750"/>
                  </a:cubicBezTo>
                  <a:cubicBezTo>
                    <a:pt x="1252220" y="154940"/>
                    <a:pt x="1248410" y="143510"/>
                    <a:pt x="1249680" y="135890"/>
                  </a:cubicBezTo>
                  <a:cubicBezTo>
                    <a:pt x="1250950" y="129540"/>
                    <a:pt x="1257300" y="119380"/>
                    <a:pt x="1263650" y="116840"/>
                  </a:cubicBezTo>
                  <a:cubicBezTo>
                    <a:pt x="1272540" y="114300"/>
                    <a:pt x="1295400" y="121920"/>
                    <a:pt x="1299210" y="129540"/>
                  </a:cubicBezTo>
                  <a:cubicBezTo>
                    <a:pt x="1303020" y="137160"/>
                    <a:pt x="1299210" y="149860"/>
                    <a:pt x="1290320" y="160020"/>
                  </a:cubicBezTo>
                  <a:cubicBezTo>
                    <a:pt x="1267460" y="185420"/>
                    <a:pt x="1182370" y="219710"/>
                    <a:pt x="1098550" y="234950"/>
                  </a:cubicBezTo>
                  <a:cubicBezTo>
                    <a:pt x="952500" y="261620"/>
                    <a:pt x="629920" y="247650"/>
                    <a:pt x="480060" y="227330"/>
                  </a:cubicBezTo>
                  <a:cubicBezTo>
                    <a:pt x="391160" y="215900"/>
                    <a:pt x="334010" y="194310"/>
                    <a:pt x="273050" y="172720"/>
                  </a:cubicBezTo>
                  <a:cubicBezTo>
                    <a:pt x="223520" y="154940"/>
                    <a:pt x="185420" y="134620"/>
                    <a:pt x="140970" y="113030"/>
                  </a:cubicBezTo>
                  <a:cubicBezTo>
                    <a:pt x="95250" y="90170"/>
                    <a:pt x="21590" y="62230"/>
                    <a:pt x="6350" y="39370"/>
                  </a:cubicBezTo>
                  <a:cubicBezTo>
                    <a:pt x="0" y="29210"/>
                    <a:pt x="0" y="16510"/>
                    <a:pt x="3810" y="10160"/>
                  </a:cubicBezTo>
                  <a:cubicBezTo>
                    <a:pt x="8890" y="2540"/>
                    <a:pt x="35560" y="0"/>
                    <a:pt x="3556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3178790" y="8988743"/>
            <a:ext cx="247650" cy="278130"/>
            <a:chOff x="0" y="0"/>
            <a:chExt cx="330200" cy="37084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8260" y="50800"/>
              <a:ext cx="232410" cy="270510"/>
            </a:xfrm>
            <a:custGeom>
              <a:avLst/>
              <a:gdLst/>
              <a:ahLst/>
              <a:cxnLst/>
              <a:rect r="r" b="b" t="t" l="l"/>
              <a:pathLst>
                <a:path h="270510" w="232410">
                  <a:moveTo>
                    <a:pt x="26670" y="0"/>
                  </a:moveTo>
                  <a:cubicBezTo>
                    <a:pt x="156210" y="7620"/>
                    <a:pt x="212090" y="16510"/>
                    <a:pt x="226060" y="31750"/>
                  </a:cubicBezTo>
                  <a:cubicBezTo>
                    <a:pt x="232410" y="39370"/>
                    <a:pt x="232410" y="44450"/>
                    <a:pt x="231140" y="57150"/>
                  </a:cubicBezTo>
                  <a:cubicBezTo>
                    <a:pt x="228600" y="92710"/>
                    <a:pt x="182880" y="240030"/>
                    <a:pt x="154940" y="261620"/>
                  </a:cubicBezTo>
                  <a:cubicBezTo>
                    <a:pt x="143510" y="270510"/>
                    <a:pt x="127000" y="270510"/>
                    <a:pt x="120650" y="265430"/>
                  </a:cubicBezTo>
                  <a:cubicBezTo>
                    <a:pt x="114300" y="260350"/>
                    <a:pt x="109220" y="240030"/>
                    <a:pt x="113030" y="232410"/>
                  </a:cubicBezTo>
                  <a:cubicBezTo>
                    <a:pt x="115570" y="226060"/>
                    <a:pt x="125730" y="219710"/>
                    <a:pt x="133350" y="219710"/>
                  </a:cubicBezTo>
                  <a:cubicBezTo>
                    <a:pt x="139700" y="219710"/>
                    <a:pt x="149860" y="223520"/>
                    <a:pt x="154940" y="228600"/>
                  </a:cubicBezTo>
                  <a:cubicBezTo>
                    <a:pt x="160020" y="233680"/>
                    <a:pt x="162560" y="246380"/>
                    <a:pt x="160020" y="252730"/>
                  </a:cubicBezTo>
                  <a:cubicBezTo>
                    <a:pt x="157480" y="259080"/>
                    <a:pt x="149860" y="267970"/>
                    <a:pt x="142240" y="269240"/>
                  </a:cubicBezTo>
                  <a:cubicBezTo>
                    <a:pt x="134620" y="270510"/>
                    <a:pt x="118110" y="264160"/>
                    <a:pt x="114300" y="257810"/>
                  </a:cubicBezTo>
                  <a:cubicBezTo>
                    <a:pt x="110490" y="250190"/>
                    <a:pt x="111760" y="233680"/>
                    <a:pt x="116840" y="227330"/>
                  </a:cubicBezTo>
                  <a:cubicBezTo>
                    <a:pt x="121920" y="220980"/>
                    <a:pt x="139700" y="218440"/>
                    <a:pt x="147320" y="222250"/>
                  </a:cubicBezTo>
                  <a:cubicBezTo>
                    <a:pt x="153670" y="226060"/>
                    <a:pt x="161290" y="237490"/>
                    <a:pt x="161290" y="245110"/>
                  </a:cubicBezTo>
                  <a:cubicBezTo>
                    <a:pt x="161290" y="252730"/>
                    <a:pt x="152400" y="265430"/>
                    <a:pt x="144780" y="267970"/>
                  </a:cubicBezTo>
                  <a:cubicBezTo>
                    <a:pt x="137160" y="270510"/>
                    <a:pt x="121920" y="269240"/>
                    <a:pt x="116840" y="261620"/>
                  </a:cubicBezTo>
                  <a:cubicBezTo>
                    <a:pt x="107950" y="251460"/>
                    <a:pt x="111760" y="220980"/>
                    <a:pt x="118110" y="195580"/>
                  </a:cubicBezTo>
                  <a:cubicBezTo>
                    <a:pt x="127000" y="158750"/>
                    <a:pt x="194310" y="88900"/>
                    <a:pt x="180340" y="63500"/>
                  </a:cubicBezTo>
                  <a:cubicBezTo>
                    <a:pt x="165100" y="36830"/>
                    <a:pt x="39370" y="66040"/>
                    <a:pt x="15240" y="48260"/>
                  </a:cubicBezTo>
                  <a:cubicBezTo>
                    <a:pt x="5080" y="40640"/>
                    <a:pt x="0" y="24130"/>
                    <a:pt x="2540" y="16510"/>
                  </a:cubicBezTo>
                  <a:cubicBezTo>
                    <a:pt x="5080" y="8890"/>
                    <a:pt x="26670" y="0"/>
                    <a:pt x="2667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1684318" y="3965258"/>
            <a:ext cx="1727835" cy="435293"/>
            <a:chOff x="0" y="0"/>
            <a:chExt cx="2303780" cy="5803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8260" y="38100"/>
              <a:ext cx="2207260" cy="497840"/>
            </a:xfrm>
            <a:custGeom>
              <a:avLst/>
              <a:gdLst/>
              <a:ahLst/>
              <a:cxnLst/>
              <a:rect r="r" b="b" t="t" l="l"/>
              <a:pathLst>
                <a:path h="497840" w="2207260">
                  <a:moveTo>
                    <a:pt x="25400" y="195580"/>
                  </a:moveTo>
                  <a:cubicBezTo>
                    <a:pt x="242570" y="231140"/>
                    <a:pt x="598170" y="373380"/>
                    <a:pt x="769620" y="408940"/>
                  </a:cubicBezTo>
                  <a:cubicBezTo>
                    <a:pt x="878840" y="431800"/>
                    <a:pt x="961390" y="434340"/>
                    <a:pt x="1042670" y="439420"/>
                  </a:cubicBezTo>
                  <a:cubicBezTo>
                    <a:pt x="1108710" y="443230"/>
                    <a:pt x="1154430" y="448310"/>
                    <a:pt x="1221740" y="440690"/>
                  </a:cubicBezTo>
                  <a:cubicBezTo>
                    <a:pt x="1311910" y="430530"/>
                    <a:pt x="1417320" y="408940"/>
                    <a:pt x="1531620" y="367030"/>
                  </a:cubicBezTo>
                  <a:cubicBezTo>
                    <a:pt x="1687830" y="309880"/>
                    <a:pt x="1955800" y="162560"/>
                    <a:pt x="2062480" y="96520"/>
                  </a:cubicBezTo>
                  <a:cubicBezTo>
                    <a:pt x="2112010" y="66040"/>
                    <a:pt x="2157730" y="13970"/>
                    <a:pt x="2166620" y="19050"/>
                  </a:cubicBezTo>
                  <a:cubicBezTo>
                    <a:pt x="2170430" y="21590"/>
                    <a:pt x="2166620" y="39370"/>
                    <a:pt x="2161540" y="46990"/>
                  </a:cubicBezTo>
                  <a:cubicBezTo>
                    <a:pt x="2156460" y="54610"/>
                    <a:pt x="2148840" y="59690"/>
                    <a:pt x="2136140" y="63500"/>
                  </a:cubicBezTo>
                  <a:cubicBezTo>
                    <a:pt x="2110740" y="71120"/>
                    <a:pt x="2029460" y="69850"/>
                    <a:pt x="2007870" y="60960"/>
                  </a:cubicBezTo>
                  <a:cubicBezTo>
                    <a:pt x="1998980" y="57150"/>
                    <a:pt x="1992630" y="50800"/>
                    <a:pt x="1991360" y="44450"/>
                  </a:cubicBezTo>
                  <a:cubicBezTo>
                    <a:pt x="1990090" y="36830"/>
                    <a:pt x="1996440" y="20320"/>
                    <a:pt x="2002790" y="15240"/>
                  </a:cubicBezTo>
                  <a:cubicBezTo>
                    <a:pt x="2009140" y="11430"/>
                    <a:pt x="2020570" y="11430"/>
                    <a:pt x="2026920" y="13970"/>
                  </a:cubicBezTo>
                  <a:cubicBezTo>
                    <a:pt x="2033270" y="16510"/>
                    <a:pt x="2039620" y="26670"/>
                    <a:pt x="2040890" y="33020"/>
                  </a:cubicBezTo>
                  <a:cubicBezTo>
                    <a:pt x="2042160" y="40640"/>
                    <a:pt x="2038350" y="50800"/>
                    <a:pt x="2033270" y="55880"/>
                  </a:cubicBezTo>
                  <a:cubicBezTo>
                    <a:pt x="2028190" y="60960"/>
                    <a:pt x="2016760" y="64770"/>
                    <a:pt x="2010410" y="62230"/>
                  </a:cubicBezTo>
                  <a:cubicBezTo>
                    <a:pt x="2002790" y="59690"/>
                    <a:pt x="1991360" y="46990"/>
                    <a:pt x="1991360" y="39370"/>
                  </a:cubicBezTo>
                  <a:cubicBezTo>
                    <a:pt x="1991360" y="31750"/>
                    <a:pt x="1996440" y="20320"/>
                    <a:pt x="2007870" y="13970"/>
                  </a:cubicBezTo>
                  <a:cubicBezTo>
                    <a:pt x="2034540" y="0"/>
                    <a:pt x="2151380" y="2540"/>
                    <a:pt x="2181860" y="12700"/>
                  </a:cubicBezTo>
                  <a:cubicBezTo>
                    <a:pt x="2194560" y="16510"/>
                    <a:pt x="2202180" y="22860"/>
                    <a:pt x="2204720" y="30480"/>
                  </a:cubicBezTo>
                  <a:cubicBezTo>
                    <a:pt x="2207260" y="40640"/>
                    <a:pt x="2197100" y="58420"/>
                    <a:pt x="2188210" y="71120"/>
                  </a:cubicBezTo>
                  <a:cubicBezTo>
                    <a:pt x="2178050" y="85090"/>
                    <a:pt x="2167890" y="91440"/>
                    <a:pt x="2143760" y="107950"/>
                  </a:cubicBezTo>
                  <a:cubicBezTo>
                    <a:pt x="2063750" y="161290"/>
                    <a:pt x="1718310" y="342900"/>
                    <a:pt x="1592580" y="397510"/>
                  </a:cubicBezTo>
                  <a:cubicBezTo>
                    <a:pt x="1530350" y="424180"/>
                    <a:pt x="1502410" y="433070"/>
                    <a:pt x="1449070" y="447040"/>
                  </a:cubicBezTo>
                  <a:cubicBezTo>
                    <a:pt x="1383030" y="464820"/>
                    <a:pt x="1297940" y="485140"/>
                    <a:pt x="1223010" y="491490"/>
                  </a:cubicBezTo>
                  <a:cubicBezTo>
                    <a:pt x="1149350" y="497840"/>
                    <a:pt x="1082040" y="492760"/>
                    <a:pt x="1004570" y="487680"/>
                  </a:cubicBezTo>
                  <a:cubicBezTo>
                    <a:pt x="915670" y="481330"/>
                    <a:pt x="831850" y="474980"/>
                    <a:pt x="721360" y="450850"/>
                  </a:cubicBezTo>
                  <a:cubicBezTo>
                    <a:pt x="554990" y="414020"/>
                    <a:pt x="224790" y="280670"/>
                    <a:pt x="109220" y="255270"/>
                  </a:cubicBezTo>
                  <a:cubicBezTo>
                    <a:pt x="64770" y="245110"/>
                    <a:pt x="31750" y="256540"/>
                    <a:pt x="15240" y="243840"/>
                  </a:cubicBezTo>
                  <a:cubicBezTo>
                    <a:pt x="5080" y="236220"/>
                    <a:pt x="0" y="219710"/>
                    <a:pt x="2540" y="212090"/>
                  </a:cubicBezTo>
                  <a:cubicBezTo>
                    <a:pt x="5080" y="204470"/>
                    <a:pt x="25400" y="195580"/>
                    <a:pt x="25400" y="19558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3273088" y="3990975"/>
            <a:ext cx="121920" cy="197167"/>
            <a:chOff x="0" y="0"/>
            <a:chExt cx="162560" cy="26289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9530" y="46990"/>
              <a:ext cx="62230" cy="167640"/>
            </a:xfrm>
            <a:custGeom>
              <a:avLst/>
              <a:gdLst/>
              <a:ahLst/>
              <a:cxnLst/>
              <a:rect r="r" b="b" t="t" l="l"/>
              <a:pathLst>
                <a:path h="167640" w="62230">
                  <a:moveTo>
                    <a:pt x="62230" y="30480"/>
                  </a:moveTo>
                  <a:cubicBezTo>
                    <a:pt x="41910" y="132080"/>
                    <a:pt x="52070" y="142240"/>
                    <a:pt x="49530" y="149860"/>
                  </a:cubicBezTo>
                  <a:cubicBezTo>
                    <a:pt x="46990" y="156210"/>
                    <a:pt x="38100" y="163830"/>
                    <a:pt x="30480" y="165100"/>
                  </a:cubicBezTo>
                  <a:cubicBezTo>
                    <a:pt x="24130" y="166370"/>
                    <a:pt x="12700" y="162560"/>
                    <a:pt x="7620" y="157480"/>
                  </a:cubicBezTo>
                  <a:cubicBezTo>
                    <a:pt x="2540" y="152400"/>
                    <a:pt x="0" y="140970"/>
                    <a:pt x="1270" y="134620"/>
                  </a:cubicBezTo>
                  <a:cubicBezTo>
                    <a:pt x="2540" y="128270"/>
                    <a:pt x="8890" y="119380"/>
                    <a:pt x="15240" y="116840"/>
                  </a:cubicBezTo>
                  <a:cubicBezTo>
                    <a:pt x="21590" y="114300"/>
                    <a:pt x="33020" y="114300"/>
                    <a:pt x="39370" y="118110"/>
                  </a:cubicBezTo>
                  <a:cubicBezTo>
                    <a:pt x="45720" y="121920"/>
                    <a:pt x="50800" y="132080"/>
                    <a:pt x="50800" y="139700"/>
                  </a:cubicBezTo>
                  <a:cubicBezTo>
                    <a:pt x="50800" y="146050"/>
                    <a:pt x="45720" y="156210"/>
                    <a:pt x="40640" y="160020"/>
                  </a:cubicBezTo>
                  <a:cubicBezTo>
                    <a:pt x="34290" y="163830"/>
                    <a:pt x="22860" y="167640"/>
                    <a:pt x="16510" y="163830"/>
                  </a:cubicBezTo>
                  <a:cubicBezTo>
                    <a:pt x="6350" y="157480"/>
                    <a:pt x="2540" y="120650"/>
                    <a:pt x="1270" y="97790"/>
                  </a:cubicBezTo>
                  <a:cubicBezTo>
                    <a:pt x="0" y="72390"/>
                    <a:pt x="1270" y="29210"/>
                    <a:pt x="13970" y="15240"/>
                  </a:cubicBezTo>
                  <a:cubicBezTo>
                    <a:pt x="22860" y="5080"/>
                    <a:pt x="43180" y="0"/>
                    <a:pt x="50800" y="3810"/>
                  </a:cubicBezTo>
                  <a:cubicBezTo>
                    <a:pt x="58420" y="7620"/>
                    <a:pt x="62230" y="30480"/>
                    <a:pt x="62230" y="3048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1" id="21"/>
          <p:cNvSpPr txBox="true"/>
          <p:nvPr/>
        </p:nvSpPr>
        <p:spPr>
          <a:xfrm rot="0">
            <a:off x="7328119" y="2163150"/>
            <a:ext cx="2733139" cy="46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[View Appointments page, click Reschedule or Cancel]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745118" y="9924962"/>
            <a:ext cx="3370263" cy="24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[Cancel Appointment, click Confirm]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921428" y="90410"/>
            <a:ext cx="2733139" cy="46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[Reschedule Page, click any option]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40989" y="242863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4" y="0"/>
                </a:lnTo>
                <a:lnTo>
                  <a:pt x="3035774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595938" y="242863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3" y="0"/>
                </a:lnTo>
                <a:lnTo>
                  <a:pt x="3035773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53588" y="242863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3" y="0"/>
                </a:lnTo>
                <a:lnTo>
                  <a:pt x="3035773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711237" y="2428632"/>
            <a:ext cx="3035774" cy="6568052"/>
          </a:xfrm>
          <a:custGeom>
            <a:avLst/>
            <a:gdLst/>
            <a:ahLst/>
            <a:cxnLst/>
            <a:rect r="r" b="b" t="t" l="l"/>
            <a:pathLst>
              <a:path h="6568052" w="3035774">
                <a:moveTo>
                  <a:pt x="0" y="0"/>
                </a:moveTo>
                <a:lnTo>
                  <a:pt x="3035774" y="0"/>
                </a:lnTo>
                <a:lnTo>
                  <a:pt x="3035774" y="6568052"/>
                </a:lnTo>
                <a:lnTo>
                  <a:pt x="0" y="65680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09483" y="457200"/>
            <a:ext cx="10647193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Complex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471541" y="428625"/>
            <a:ext cx="10952181" cy="1045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atwick"/>
              </a:rPr>
              <a:t> Users can view past and upcoming appointments and reschedule/cancel upcoming appointments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1153775" y="7915275"/>
            <a:ext cx="2601278" cy="1037273"/>
            <a:chOff x="0" y="0"/>
            <a:chExt cx="3468370" cy="1383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1910" y="45720"/>
              <a:ext cx="3390900" cy="1291590"/>
            </a:xfrm>
            <a:custGeom>
              <a:avLst/>
              <a:gdLst/>
              <a:ahLst/>
              <a:cxnLst/>
              <a:rect r="r" b="b" t="t" l="l"/>
              <a:pathLst>
                <a:path h="1291590" w="3390900">
                  <a:moveTo>
                    <a:pt x="59690" y="53340"/>
                  </a:moveTo>
                  <a:cubicBezTo>
                    <a:pt x="62230" y="184150"/>
                    <a:pt x="64770" y="194310"/>
                    <a:pt x="74930" y="222250"/>
                  </a:cubicBezTo>
                  <a:cubicBezTo>
                    <a:pt x="97790" y="284480"/>
                    <a:pt x="165100" y="420370"/>
                    <a:pt x="222250" y="509270"/>
                  </a:cubicBezTo>
                  <a:cubicBezTo>
                    <a:pt x="278130" y="595630"/>
                    <a:pt x="347980" y="676910"/>
                    <a:pt x="410210" y="748030"/>
                  </a:cubicBezTo>
                  <a:cubicBezTo>
                    <a:pt x="464820" y="811530"/>
                    <a:pt x="519430" y="867410"/>
                    <a:pt x="574040" y="918210"/>
                  </a:cubicBezTo>
                  <a:cubicBezTo>
                    <a:pt x="623570" y="963930"/>
                    <a:pt x="671830" y="1004570"/>
                    <a:pt x="722630" y="1040130"/>
                  </a:cubicBezTo>
                  <a:cubicBezTo>
                    <a:pt x="768350" y="1071880"/>
                    <a:pt x="816610" y="1099820"/>
                    <a:pt x="863600" y="1122680"/>
                  </a:cubicBezTo>
                  <a:cubicBezTo>
                    <a:pt x="908050" y="1144270"/>
                    <a:pt x="946150" y="1160780"/>
                    <a:pt x="998220" y="1176020"/>
                  </a:cubicBezTo>
                  <a:cubicBezTo>
                    <a:pt x="1068070" y="1196340"/>
                    <a:pt x="1163320" y="1215390"/>
                    <a:pt x="1247140" y="1225550"/>
                  </a:cubicBezTo>
                  <a:cubicBezTo>
                    <a:pt x="1332230" y="1235710"/>
                    <a:pt x="1431290" y="1236980"/>
                    <a:pt x="1503680" y="1235710"/>
                  </a:cubicBezTo>
                  <a:cubicBezTo>
                    <a:pt x="1557020" y="1234440"/>
                    <a:pt x="1595120" y="1231900"/>
                    <a:pt x="1640840" y="1225550"/>
                  </a:cubicBezTo>
                  <a:cubicBezTo>
                    <a:pt x="1689100" y="1219200"/>
                    <a:pt x="1729740" y="1209040"/>
                    <a:pt x="1785620" y="1193800"/>
                  </a:cubicBezTo>
                  <a:cubicBezTo>
                    <a:pt x="1864360" y="1173480"/>
                    <a:pt x="1972310" y="1144270"/>
                    <a:pt x="2065020" y="1106170"/>
                  </a:cubicBezTo>
                  <a:cubicBezTo>
                    <a:pt x="2161540" y="1066800"/>
                    <a:pt x="2261870" y="1018540"/>
                    <a:pt x="2353310" y="958850"/>
                  </a:cubicBezTo>
                  <a:cubicBezTo>
                    <a:pt x="2447290" y="897890"/>
                    <a:pt x="2515870" y="833120"/>
                    <a:pt x="2617470" y="741680"/>
                  </a:cubicBezTo>
                  <a:cubicBezTo>
                    <a:pt x="2769870" y="605790"/>
                    <a:pt x="3055620" y="346710"/>
                    <a:pt x="3164840" y="210820"/>
                  </a:cubicBezTo>
                  <a:cubicBezTo>
                    <a:pt x="3223260" y="138430"/>
                    <a:pt x="3258820" y="27940"/>
                    <a:pt x="3277870" y="29210"/>
                  </a:cubicBezTo>
                  <a:cubicBezTo>
                    <a:pt x="3284220" y="29210"/>
                    <a:pt x="3294380" y="46990"/>
                    <a:pt x="3290570" y="54610"/>
                  </a:cubicBezTo>
                  <a:cubicBezTo>
                    <a:pt x="3280410" y="76200"/>
                    <a:pt x="3126740" y="118110"/>
                    <a:pt x="3091180" y="110490"/>
                  </a:cubicBezTo>
                  <a:cubicBezTo>
                    <a:pt x="3075940" y="106680"/>
                    <a:pt x="3063240" y="95250"/>
                    <a:pt x="3061970" y="86360"/>
                  </a:cubicBezTo>
                  <a:cubicBezTo>
                    <a:pt x="3060700" y="77470"/>
                    <a:pt x="3070860" y="66040"/>
                    <a:pt x="3083560" y="59690"/>
                  </a:cubicBezTo>
                  <a:cubicBezTo>
                    <a:pt x="3116580" y="43180"/>
                    <a:pt x="3260090" y="52070"/>
                    <a:pt x="3299460" y="59690"/>
                  </a:cubicBezTo>
                  <a:cubicBezTo>
                    <a:pt x="3314700" y="62230"/>
                    <a:pt x="3321050" y="62230"/>
                    <a:pt x="3329940" y="71120"/>
                  </a:cubicBezTo>
                  <a:cubicBezTo>
                    <a:pt x="3345180" y="85090"/>
                    <a:pt x="3361690" y="116840"/>
                    <a:pt x="3370580" y="152400"/>
                  </a:cubicBezTo>
                  <a:cubicBezTo>
                    <a:pt x="3384550" y="209550"/>
                    <a:pt x="3390900" y="350520"/>
                    <a:pt x="3375660" y="388620"/>
                  </a:cubicBezTo>
                  <a:cubicBezTo>
                    <a:pt x="3369310" y="403860"/>
                    <a:pt x="3357880" y="414020"/>
                    <a:pt x="3348990" y="414020"/>
                  </a:cubicBezTo>
                  <a:cubicBezTo>
                    <a:pt x="3340100" y="414020"/>
                    <a:pt x="3323590" y="394970"/>
                    <a:pt x="3324860" y="386080"/>
                  </a:cubicBezTo>
                  <a:cubicBezTo>
                    <a:pt x="3326130" y="378460"/>
                    <a:pt x="3345180" y="363220"/>
                    <a:pt x="3354070" y="364490"/>
                  </a:cubicBezTo>
                  <a:cubicBezTo>
                    <a:pt x="3362960" y="365760"/>
                    <a:pt x="3376930" y="386080"/>
                    <a:pt x="3375660" y="394970"/>
                  </a:cubicBezTo>
                  <a:cubicBezTo>
                    <a:pt x="3374390" y="402590"/>
                    <a:pt x="3360420" y="414020"/>
                    <a:pt x="3351530" y="414020"/>
                  </a:cubicBezTo>
                  <a:cubicBezTo>
                    <a:pt x="3343910" y="414020"/>
                    <a:pt x="3332480" y="408940"/>
                    <a:pt x="3326130" y="397510"/>
                  </a:cubicBezTo>
                  <a:cubicBezTo>
                    <a:pt x="3309620" y="368300"/>
                    <a:pt x="3332480" y="238760"/>
                    <a:pt x="3323590" y="186690"/>
                  </a:cubicBezTo>
                  <a:cubicBezTo>
                    <a:pt x="3318510" y="154940"/>
                    <a:pt x="3321050" y="127000"/>
                    <a:pt x="3299460" y="110490"/>
                  </a:cubicBezTo>
                  <a:cubicBezTo>
                    <a:pt x="3263900" y="83820"/>
                    <a:pt x="3108960" y="124460"/>
                    <a:pt x="3078480" y="109220"/>
                  </a:cubicBezTo>
                  <a:cubicBezTo>
                    <a:pt x="3067050" y="104140"/>
                    <a:pt x="3061970" y="93980"/>
                    <a:pt x="3061970" y="86360"/>
                  </a:cubicBezTo>
                  <a:cubicBezTo>
                    <a:pt x="3061970" y="78740"/>
                    <a:pt x="3067050" y="69850"/>
                    <a:pt x="3077210" y="62230"/>
                  </a:cubicBezTo>
                  <a:cubicBezTo>
                    <a:pt x="3102610" y="43180"/>
                    <a:pt x="3201670" y="16510"/>
                    <a:pt x="3243580" y="8890"/>
                  </a:cubicBezTo>
                  <a:cubicBezTo>
                    <a:pt x="3267710" y="3810"/>
                    <a:pt x="3286760" y="0"/>
                    <a:pt x="3300730" y="5080"/>
                  </a:cubicBezTo>
                  <a:cubicBezTo>
                    <a:pt x="3312160" y="10160"/>
                    <a:pt x="3322320" y="21590"/>
                    <a:pt x="3324860" y="31750"/>
                  </a:cubicBezTo>
                  <a:cubicBezTo>
                    <a:pt x="3327400" y="40640"/>
                    <a:pt x="3322320" y="46990"/>
                    <a:pt x="3317240" y="59690"/>
                  </a:cubicBezTo>
                  <a:cubicBezTo>
                    <a:pt x="3305810" y="87630"/>
                    <a:pt x="3272790" y="152400"/>
                    <a:pt x="3243580" y="193040"/>
                  </a:cubicBezTo>
                  <a:cubicBezTo>
                    <a:pt x="3214370" y="233680"/>
                    <a:pt x="3191510" y="255270"/>
                    <a:pt x="3144520" y="304800"/>
                  </a:cubicBezTo>
                  <a:cubicBezTo>
                    <a:pt x="3044190" y="410210"/>
                    <a:pt x="2792730" y="652780"/>
                    <a:pt x="2650490" y="779780"/>
                  </a:cubicBezTo>
                  <a:cubicBezTo>
                    <a:pt x="2548890" y="869950"/>
                    <a:pt x="2475230" y="939800"/>
                    <a:pt x="2378710" y="1003300"/>
                  </a:cubicBezTo>
                  <a:cubicBezTo>
                    <a:pt x="2284730" y="1064260"/>
                    <a:pt x="2181860" y="1113790"/>
                    <a:pt x="2081530" y="1154430"/>
                  </a:cubicBezTo>
                  <a:cubicBezTo>
                    <a:pt x="1987550" y="1192530"/>
                    <a:pt x="1892300" y="1221740"/>
                    <a:pt x="1795780" y="1243330"/>
                  </a:cubicBezTo>
                  <a:cubicBezTo>
                    <a:pt x="1699260" y="1264920"/>
                    <a:pt x="1597660" y="1281430"/>
                    <a:pt x="1502410" y="1286510"/>
                  </a:cubicBezTo>
                  <a:cubicBezTo>
                    <a:pt x="1412240" y="1291590"/>
                    <a:pt x="1325880" y="1285240"/>
                    <a:pt x="1239520" y="1275080"/>
                  </a:cubicBezTo>
                  <a:cubicBezTo>
                    <a:pt x="1151890" y="1264920"/>
                    <a:pt x="1052830" y="1244600"/>
                    <a:pt x="980440" y="1223010"/>
                  </a:cubicBezTo>
                  <a:cubicBezTo>
                    <a:pt x="924560" y="1206500"/>
                    <a:pt x="885190" y="1188720"/>
                    <a:pt x="838200" y="1165860"/>
                  </a:cubicBezTo>
                  <a:cubicBezTo>
                    <a:pt x="788670" y="1141730"/>
                    <a:pt x="737870" y="1113790"/>
                    <a:pt x="689610" y="1079500"/>
                  </a:cubicBezTo>
                  <a:cubicBezTo>
                    <a:pt x="637540" y="1043940"/>
                    <a:pt x="588010" y="1000760"/>
                    <a:pt x="537210" y="953770"/>
                  </a:cubicBezTo>
                  <a:cubicBezTo>
                    <a:pt x="481330" y="901700"/>
                    <a:pt x="426720" y="844550"/>
                    <a:pt x="370840" y="779780"/>
                  </a:cubicBezTo>
                  <a:cubicBezTo>
                    <a:pt x="307340" y="706120"/>
                    <a:pt x="228600" y="609600"/>
                    <a:pt x="177800" y="533400"/>
                  </a:cubicBezTo>
                  <a:cubicBezTo>
                    <a:pt x="137160" y="472440"/>
                    <a:pt x="109220" y="424180"/>
                    <a:pt x="81280" y="363220"/>
                  </a:cubicBezTo>
                  <a:cubicBezTo>
                    <a:pt x="52070" y="299720"/>
                    <a:pt x="19050" y="219710"/>
                    <a:pt x="8890" y="160020"/>
                  </a:cubicBezTo>
                  <a:cubicBezTo>
                    <a:pt x="1270" y="115570"/>
                    <a:pt x="0" y="60960"/>
                    <a:pt x="11430" y="41910"/>
                  </a:cubicBezTo>
                  <a:cubicBezTo>
                    <a:pt x="17780" y="31750"/>
                    <a:pt x="30480" y="26670"/>
                    <a:pt x="38100" y="27940"/>
                  </a:cubicBezTo>
                  <a:cubicBezTo>
                    <a:pt x="46990" y="29210"/>
                    <a:pt x="59690" y="53340"/>
                    <a:pt x="59690" y="5334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4175760" y="6971347"/>
            <a:ext cx="1463040" cy="559118"/>
            <a:chOff x="0" y="0"/>
            <a:chExt cx="1950720" cy="7454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48260" y="46990"/>
              <a:ext cx="1854200" cy="654050"/>
            </a:xfrm>
            <a:custGeom>
              <a:avLst/>
              <a:gdLst/>
              <a:ahLst/>
              <a:cxnLst/>
              <a:rect r="r" b="b" t="t" l="l"/>
              <a:pathLst>
                <a:path h="654050" w="1854200">
                  <a:moveTo>
                    <a:pt x="25400" y="599440"/>
                  </a:moveTo>
                  <a:cubicBezTo>
                    <a:pt x="173990" y="572770"/>
                    <a:pt x="279400" y="527050"/>
                    <a:pt x="384810" y="495300"/>
                  </a:cubicBezTo>
                  <a:cubicBezTo>
                    <a:pt x="523240" y="453390"/>
                    <a:pt x="683260" y="426720"/>
                    <a:pt x="866140" y="367030"/>
                  </a:cubicBezTo>
                  <a:cubicBezTo>
                    <a:pt x="1121410" y="283210"/>
                    <a:pt x="1633220" y="53340"/>
                    <a:pt x="1762760" y="16510"/>
                  </a:cubicBezTo>
                  <a:cubicBezTo>
                    <a:pt x="1797050" y="6350"/>
                    <a:pt x="1814830" y="0"/>
                    <a:pt x="1830070" y="3810"/>
                  </a:cubicBezTo>
                  <a:cubicBezTo>
                    <a:pt x="1840230" y="6350"/>
                    <a:pt x="1849120" y="15240"/>
                    <a:pt x="1851660" y="22860"/>
                  </a:cubicBezTo>
                  <a:cubicBezTo>
                    <a:pt x="1854200" y="30480"/>
                    <a:pt x="1849120" y="44450"/>
                    <a:pt x="1842770" y="49530"/>
                  </a:cubicBezTo>
                  <a:cubicBezTo>
                    <a:pt x="1837690" y="54610"/>
                    <a:pt x="1824990" y="55880"/>
                    <a:pt x="1818640" y="53340"/>
                  </a:cubicBezTo>
                  <a:cubicBezTo>
                    <a:pt x="1812290" y="50800"/>
                    <a:pt x="1803400" y="43180"/>
                    <a:pt x="1802130" y="35560"/>
                  </a:cubicBezTo>
                  <a:cubicBezTo>
                    <a:pt x="1800860" y="27940"/>
                    <a:pt x="1807210" y="12700"/>
                    <a:pt x="1813560" y="7620"/>
                  </a:cubicBezTo>
                  <a:cubicBezTo>
                    <a:pt x="1819910" y="3810"/>
                    <a:pt x="1831340" y="3810"/>
                    <a:pt x="1837690" y="6350"/>
                  </a:cubicBezTo>
                  <a:cubicBezTo>
                    <a:pt x="1844040" y="8890"/>
                    <a:pt x="1851660" y="17780"/>
                    <a:pt x="1851660" y="25400"/>
                  </a:cubicBezTo>
                  <a:cubicBezTo>
                    <a:pt x="1851660" y="33020"/>
                    <a:pt x="1844040" y="48260"/>
                    <a:pt x="1837690" y="52070"/>
                  </a:cubicBezTo>
                  <a:cubicBezTo>
                    <a:pt x="1831340" y="55880"/>
                    <a:pt x="1819910" y="54610"/>
                    <a:pt x="1813560" y="50800"/>
                  </a:cubicBezTo>
                  <a:cubicBezTo>
                    <a:pt x="1807210" y="45720"/>
                    <a:pt x="1800860" y="29210"/>
                    <a:pt x="1802130" y="21590"/>
                  </a:cubicBezTo>
                  <a:cubicBezTo>
                    <a:pt x="1803400" y="15240"/>
                    <a:pt x="1811020" y="6350"/>
                    <a:pt x="1817370" y="5080"/>
                  </a:cubicBezTo>
                  <a:cubicBezTo>
                    <a:pt x="1824990" y="2540"/>
                    <a:pt x="1845310" y="8890"/>
                    <a:pt x="1849120" y="16510"/>
                  </a:cubicBezTo>
                  <a:cubicBezTo>
                    <a:pt x="1852930" y="24130"/>
                    <a:pt x="1852930" y="36830"/>
                    <a:pt x="1842770" y="49530"/>
                  </a:cubicBezTo>
                  <a:cubicBezTo>
                    <a:pt x="1783080" y="120650"/>
                    <a:pt x="1159510" y="322580"/>
                    <a:pt x="845820" y="426720"/>
                  </a:cubicBezTo>
                  <a:cubicBezTo>
                    <a:pt x="574040" y="516890"/>
                    <a:pt x="186690" y="633730"/>
                    <a:pt x="72390" y="647700"/>
                  </a:cubicBezTo>
                  <a:cubicBezTo>
                    <a:pt x="40640" y="651510"/>
                    <a:pt x="20320" y="654050"/>
                    <a:pt x="10160" y="645160"/>
                  </a:cubicBezTo>
                  <a:cubicBezTo>
                    <a:pt x="2540" y="638810"/>
                    <a:pt x="0" y="624840"/>
                    <a:pt x="2540" y="617220"/>
                  </a:cubicBezTo>
                  <a:cubicBezTo>
                    <a:pt x="5080" y="609600"/>
                    <a:pt x="25400" y="599440"/>
                    <a:pt x="25400" y="59944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5335905" y="6933247"/>
            <a:ext cx="279082" cy="137160"/>
            <a:chOff x="0" y="0"/>
            <a:chExt cx="372110" cy="182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9530" y="50800"/>
              <a:ext cx="275590" cy="83820"/>
            </a:xfrm>
            <a:custGeom>
              <a:avLst/>
              <a:gdLst/>
              <a:ahLst/>
              <a:cxnLst/>
              <a:rect r="r" b="b" t="t" l="l"/>
              <a:pathLst>
                <a:path h="83820" w="275590">
                  <a:moveTo>
                    <a:pt x="26670" y="0"/>
                  </a:moveTo>
                  <a:cubicBezTo>
                    <a:pt x="233680" y="20320"/>
                    <a:pt x="262890" y="29210"/>
                    <a:pt x="270510" y="43180"/>
                  </a:cubicBezTo>
                  <a:cubicBezTo>
                    <a:pt x="275590" y="52070"/>
                    <a:pt x="271780" y="68580"/>
                    <a:pt x="265430" y="73660"/>
                  </a:cubicBezTo>
                  <a:cubicBezTo>
                    <a:pt x="259080" y="78740"/>
                    <a:pt x="242570" y="81280"/>
                    <a:pt x="234950" y="77470"/>
                  </a:cubicBezTo>
                  <a:cubicBezTo>
                    <a:pt x="228600" y="74930"/>
                    <a:pt x="222250" y="64770"/>
                    <a:pt x="222250" y="57150"/>
                  </a:cubicBezTo>
                  <a:cubicBezTo>
                    <a:pt x="222250" y="49530"/>
                    <a:pt x="232410" y="34290"/>
                    <a:pt x="240030" y="31750"/>
                  </a:cubicBezTo>
                  <a:cubicBezTo>
                    <a:pt x="247650" y="29210"/>
                    <a:pt x="264160" y="34290"/>
                    <a:pt x="269240" y="40640"/>
                  </a:cubicBezTo>
                  <a:cubicBezTo>
                    <a:pt x="274320" y="45720"/>
                    <a:pt x="274320" y="58420"/>
                    <a:pt x="271780" y="64770"/>
                  </a:cubicBezTo>
                  <a:cubicBezTo>
                    <a:pt x="267970" y="72390"/>
                    <a:pt x="257810" y="80010"/>
                    <a:pt x="246380" y="81280"/>
                  </a:cubicBezTo>
                  <a:cubicBezTo>
                    <a:pt x="224790" y="83820"/>
                    <a:pt x="186690" y="59690"/>
                    <a:pt x="152400" y="54610"/>
                  </a:cubicBezTo>
                  <a:cubicBezTo>
                    <a:pt x="113030" y="48260"/>
                    <a:pt x="43180" y="63500"/>
                    <a:pt x="20320" y="50800"/>
                  </a:cubicBezTo>
                  <a:cubicBezTo>
                    <a:pt x="8890" y="44450"/>
                    <a:pt x="0" y="31750"/>
                    <a:pt x="1270" y="22860"/>
                  </a:cubicBezTo>
                  <a:cubicBezTo>
                    <a:pt x="2540" y="13970"/>
                    <a:pt x="26670" y="0"/>
                    <a:pt x="2667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5473065" y="6975157"/>
            <a:ext cx="138112" cy="278130"/>
            <a:chOff x="0" y="0"/>
            <a:chExt cx="184150" cy="3708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1910" y="49530"/>
              <a:ext cx="91440" cy="273050"/>
            </a:xfrm>
            <a:custGeom>
              <a:avLst/>
              <a:gdLst/>
              <a:ahLst/>
              <a:cxnLst/>
              <a:rect r="r" b="b" t="t" l="l"/>
              <a:pathLst>
                <a:path h="273050" w="91440">
                  <a:moveTo>
                    <a:pt x="91440" y="29210"/>
                  </a:moveTo>
                  <a:cubicBezTo>
                    <a:pt x="49530" y="266700"/>
                    <a:pt x="33020" y="271780"/>
                    <a:pt x="24130" y="269240"/>
                  </a:cubicBezTo>
                  <a:cubicBezTo>
                    <a:pt x="17780" y="267970"/>
                    <a:pt x="10160" y="257810"/>
                    <a:pt x="8890" y="251460"/>
                  </a:cubicBezTo>
                  <a:cubicBezTo>
                    <a:pt x="7620" y="243840"/>
                    <a:pt x="10160" y="232410"/>
                    <a:pt x="15240" y="227330"/>
                  </a:cubicBezTo>
                  <a:cubicBezTo>
                    <a:pt x="21590" y="222250"/>
                    <a:pt x="38100" y="219710"/>
                    <a:pt x="45720" y="223520"/>
                  </a:cubicBezTo>
                  <a:cubicBezTo>
                    <a:pt x="52070" y="226060"/>
                    <a:pt x="58420" y="236220"/>
                    <a:pt x="59690" y="242570"/>
                  </a:cubicBezTo>
                  <a:cubicBezTo>
                    <a:pt x="60960" y="250190"/>
                    <a:pt x="55880" y="260350"/>
                    <a:pt x="50800" y="265430"/>
                  </a:cubicBezTo>
                  <a:cubicBezTo>
                    <a:pt x="45720" y="270510"/>
                    <a:pt x="33020" y="273050"/>
                    <a:pt x="26670" y="270510"/>
                  </a:cubicBezTo>
                  <a:cubicBezTo>
                    <a:pt x="19050" y="267970"/>
                    <a:pt x="12700" y="259080"/>
                    <a:pt x="8890" y="245110"/>
                  </a:cubicBezTo>
                  <a:cubicBezTo>
                    <a:pt x="0" y="208280"/>
                    <a:pt x="20320" y="49530"/>
                    <a:pt x="41910" y="17780"/>
                  </a:cubicBezTo>
                  <a:cubicBezTo>
                    <a:pt x="49530" y="6350"/>
                    <a:pt x="63500" y="0"/>
                    <a:pt x="71120" y="1270"/>
                  </a:cubicBezTo>
                  <a:cubicBezTo>
                    <a:pt x="80010" y="2540"/>
                    <a:pt x="91440" y="29210"/>
                    <a:pt x="91440" y="2921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8112443" y="6997065"/>
            <a:ext cx="1626870" cy="807720"/>
            <a:chOff x="0" y="0"/>
            <a:chExt cx="2169160" cy="107696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9530" y="49530"/>
              <a:ext cx="2070100" cy="994410"/>
            </a:xfrm>
            <a:custGeom>
              <a:avLst/>
              <a:gdLst/>
              <a:ahLst/>
              <a:cxnLst/>
              <a:rect r="r" b="b" t="t" l="l"/>
              <a:pathLst>
                <a:path h="994410" w="2070100">
                  <a:moveTo>
                    <a:pt x="25400" y="925830"/>
                  </a:moveTo>
                  <a:cubicBezTo>
                    <a:pt x="260350" y="918210"/>
                    <a:pt x="295910" y="911860"/>
                    <a:pt x="345440" y="899160"/>
                  </a:cubicBezTo>
                  <a:cubicBezTo>
                    <a:pt x="410210" y="882650"/>
                    <a:pt x="490220" y="857250"/>
                    <a:pt x="568960" y="829310"/>
                  </a:cubicBezTo>
                  <a:cubicBezTo>
                    <a:pt x="659130" y="797560"/>
                    <a:pt x="744220" y="764540"/>
                    <a:pt x="855980" y="713740"/>
                  </a:cubicBezTo>
                  <a:cubicBezTo>
                    <a:pt x="1021080" y="638810"/>
                    <a:pt x="1320800" y="487680"/>
                    <a:pt x="1455420" y="412750"/>
                  </a:cubicBezTo>
                  <a:cubicBezTo>
                    <a:pt x="1525270" y="373380"/>
                    <a:pt x="1548130" y="360680"/>
                    <a:pt x="1611630" y="317500"/>
                  </a:cubicBezTo>
                  <a:cubicBezTo>
                    <a:pt x="1719580" y="245110"/>
                    <a:pt x="1971040" y="13970"/>
                    <a:pt x="2033270" y="3810"/>
                  </a:cubicBezTo>
                  <a:cubicBezTo>
                    <a:pt x="2048510" y="1270"/>
                    <a:pt x="2061210" y="6350"/>
                    <a:pt x="2065020" y="13970"/>
                  </a:cubicBezTo>
                  <a:cubicBezTo>
                    <a:pt x="2068830" y="21590"/>
                    <a:pt x="2061210" y="46990"/>
                    <a:pt x="2053590" y="50800"/>
                  </a:cubicBezTo>
                  <a:cubicBezTo>
                    <a:pt x="2047240" y="54610"/>
                    <a:pt x="2029460" y="49530"/>
                    <a:pt x="2024380" y="43180"/>
                  </a:cubicBezTo>
                  <a:cubicBezTo>
                    <a:pt x="2019300" y="38100"/>
                    <a:pt x="2016760" y="26670"/>
                    <a:pt x="2019300" y="20320"/>
                  </a:cubicBezTo>
                  <a:cubicBezTo>
                    <a:pt x="2021840" y="12700"/>
                    <a:pt x="2035810" y="2540"/>
                    <a:pt x="2043430" y="1270"/>
                  </a:cubicBezTo>
                  <a:cubicBezTo>
                    <a:pt x="2051050" y="0"/>
                    <a:pt x="2061210" y="6350"/>
                    <a:pt x="2065020" y="12700"/>
                  </a:cubicBezTo>
                  <a:cubicBezTo>
                    <a:pt x="2068830" y="19050"/>
                    <a:pt x="2070100" y="30480"/>
                    <a:pt x="2067560" y="36830"/>
                  </a:cubicBezTo>
                  <a:cubicBezTo>
                    <a:pt x="2065020" y="43180"/>
                    <a:pt x="2056130" y="50800"/>
                    <a:pt x="2049780" y="52070"/>
                  </a:cubicBezTo>
                  <a:cubicBezTo>
                    <a:pt x="2043430" y="53340"/>
                    <a:pt x="2032000" y="50800"/>
                    <a:pt x="2026920" y="45720"/>
                  </a:cubicBezTo>
                  <a:cubicBezTo>
                    <a:pt x="2021840" y="40640"/>
                    <a:pt x="2016760" y="30480"/>
                    <a:pt x="2018030" y="22860"/>
                  </a:cubicBezTo>
                  <a:cubicBezTo>
                    <a:pt x="2019300" y="15240"/>
                    <a:pt x="2033270" y="2540"/>
                    <a:pt x="2040890" y="1270"/>
                  </a:cubicBezTo>
                  <a:cubicBezTo>
                    <a:pt x="2047240" y="0"/>
                    <a:pt x="2057400" y="3810"/>
                    <a:pt x="2062480" y="8890"/>
                  </a:cubicBezTo>
                  <a:cubicBezTo>
                    <a:pt x="2067560" y="13970"/>
                    <a:pt x="2070100" y="24130"/>
                    <a:pt x="2068830" y="31750"/>
                  </a:cubicBezTo>
                  <a:cubicBezTo>
                    <a:pt x="2066290" y="41910"/>
                    <a:pt x="2058670" y="50800"/>
                    <a:pt x="2043430" y="66040"/>
                  </a:cubicBezTo>
                  <a:cubicBezTo>
                    <a:pt x="1987550" y="120650"/>
                    <a:pt x="1725930" y="304800"/>
                    <a:pt x="1605280" y="382270"/>
                  </a:cubicBezTo>
                  <a:cubicBezTo>
                    <a:pt x="1525270" y="434340"/>
                    <a:pt x="1485900" y="454660"/>
                    <a:pt x="1399540" y="500380"/>
                  </a:cubicBezTo>
                  <a:cubicBezTo>
                    <a:pt x="1258570" y="575310"/>
                    <a:pt x="994410" y="709930"/>
                    <a:pt x="830580" y="781050"/>
                  </a:cubicBezTo>
                  <a:cubicBezTo>
                    <a:pt x="709930" y="833120"/>
                    <a:pt x="609600" y="871220"/>
                    <a:pt x="511810" y="902970"/>
                  </a:cubicBezTo>
                  <a:cubicBezTo>
                    <a:pt x="430530" y="929640"/>
                    <a:pt x="363220" y="951230"/>
                    <a:pt x="284480" y="963930"/>
                  </a:cubicBezTo>
                  <a:cubicBezTo>
                    <a:pt x="200660" y="976630"/>
                    <a:pt x="57150" y="994410"/>
                    <a:pt x="20320" y="976630"/>
                  </a:cubicBezTo>
                  <a:cubicBezTo>
                    <a:pt x="7620" y="970280"/>
                    <a:pt x="0" y="957580"/>
                    <a:pt x="1270" y="948690"/>
                  </a:cubicBezTo>
                  <a:cubicBezTo>
                    <a:pt x="2540" y="939800"/>
                    <a:pt x="25400" y="925830"/>
                    <a:pt x="25400" y="92583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9416415" y="6997065"/>
            <a:ext cx="337185" cy="288608"/>
            <a:chOff x="0" y="0"/>
            <a:chExt cx="449580" cy="38481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50800" y="50800"/>
              <a:ext cx="351790" cy="284480"/>
            </a:xfrm>
            <a:custGeom>
              <a:avLst/>
              <a:gdLst/>
              <a:ahLst/>
              <a:cxnLst/>
              <a:rect r="r" b="b" t="t" l="l"/>
              <a:pathLst>
                <a:path h="284480" w="351790">
                  <a:moveTo>
                    <a:pt x="27940" y="0"/>
                  </a:moveTo>
                  <a:cubicBezTo>
                    <a:pt x="345440" y="16510"/>
                    <a:pt x="345440" y="25400"/>
                    <a:pt x="347980" y="36830"/>
                  </a:cubicBezTo>
                  <a:cubicBezTo>
                    <a:pt x="351790" y="52070"/>
                    <a:pt x="350520" y="68580"/>
                    <a:pt x="346710" y="91440"/>
                  </a:cubicBezTo>
                  <a:cubicBezTo>
                    <a:pt x="340360" y="133350"/>
                    <a:pt x="316230" y="242570"/>
                    <a:pt x="295910" y="267970"/>
                  </a:cubicBezTo>
                  <a:cubicBezTo>
                    <a:pt x="287020" y="278130"/>
                    <a:pt x="276860" y="284480"/>
                    <a:pt x="269240" y="283210"/>
                  </a:cubicBezTo>
                  <a:cubicBezTo>
                    <a:pt x="260350" y="281940"/>
                    <a:pt x="247650" y="262890"/>
                    <a:pt x="247650" y="254000"/>
                  </a:cubicBezTo>
                  <a:cubicBezTo>
                    <a:pt x="247650" y="246380"/>
                    <a:pt x="255270" y="237490"/>
                    <a:pt x="261620" y="234950"/>
                  </a:cubicBezTo>
                  <a:cubicBezTo>
                    <a:pt x="267970" y="232410"/>
                    <a:pt x="279400" y="233680"/>
                    <a:pt x="285750" y="237490"/>
                  </a:cubicBezTo>
                  <a:cubicBezTo>
                    <a:pt x="292100" y="241300"/>
                    <a:pt x="297180" y="251460"/>
                    <a:pt x="297180" y="257810"/>
                  </a:cubicBezTo>
                  <a:cubicBezTo>
                    <a:pt x="297180" y="265430"/>
                    <a:pt x="293370" y="275590"/>
                    <a:pt x="287020" y="279400"/>
                  </a:cubicBezTo>
                  <a:cubicBezTo>
                    <a:pt x="280670" y="283210"/>
                    <a:pt x="262890" y="283210"/>
                    <a:pt x="256540" y="278130"/>
                  </a:cubicBezTo>
                  <a:cubicBezTo>
                    <a:pt x="250190" y="274320"/>
                    <a:pt x="247650" y="267970"/>
                    <a:pt x="246380" y="256540"/>
                  </a:cubicBezTo>
                  <a:cubicBezTo>
                    <a:pt x="243840" y="226060"/>
                    <a:pt x="279400" y="104140"/>
                    <a:pt x="297180" y="74930"/>
                  </a:cubicBezTo>
                  <a:cubicBezTo>
                    <a:pt x="303530" y="63500"/>
                    <a:pt x="320040" y="59690"/>
                    <a:pt x="317500" y="54610"/>
                  </a:cubicBezTo>
                  <a:cubicBezTo>
                    <a:pt x="311150" y="38100"/>
                    <a:pt x="66040" y="67310"/>
                    <a:pt x="24130" y="49530"/>
                  </a:cubicBezTo>
                  <a:cubicBezTo>
                    <a:pt x="10160" y="43180"/>
                    <a:pt x="0" y="33020"/>
                    <a:pt x="0" y="25400"/>
                  </a:cubicBezTo>
                  <a:cubicBezTo>
                    <a:pt x="0" y="16510"/>
                    <a:pt x="27940" y="0"/>
                    <a:pt x="27940" y="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0" id="20"/>
          <p:cNvSpPr txBox="true"/>
          <p:nvPr/>
        </p:nvSpPr>
        <p:spPr>
          <a:xfrm rot="0">
            <a:off x="1692306" y="9086850"/>
            <a:ext cx="2733139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[View Appointments Page, currently at past month. Click Flag for follow-up]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747791" y="9086850"/>
            <a:ext cx="2733139" cy="69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[Book Follow-Up to schedule future appointment before forgetting!]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804905" y="9086850"/>
            <a:ext cx="2733139" cy="46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[User can select best appointment time]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862555" y="9086850"/>
            <a:ext cx="2733139" cy="468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atwick"/>
              </a:rPr>
              <a:t>[Follow-up appointment is confirmed]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55320" y="457200"/>
            <a:ext cx="14577360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Prototype Implementation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289796" y="2260727"/>
            <a:ext cx="17552383" cy="6997573"/>
            <a:chOff x="0" y="0"/>
            <a:chExt cx="5783390" cy="230565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783390" cy="2305652"/>
            </a:xfrm>
            <a:custGeom>
              <a:avLst/>
              <a:gdLst/>
              <a:ahLst/>
              <a:cxnLst/>
              <a:rect r="r" b="b" t="t" l="l"/>
              <a:pathLst>
                <a:path h="2305652" w="5783390">
                  <a:moveTo>
                    <a:pt x="22054" y="0"/>
                  </a:moveTo>
                  <a:lnTo>
                    <a:pt x="5761336" y="0"/>
                  </a:lnTo>
                  <a:cubicBezTo>
                    <a:pt x="5773516" y="0"/>
                    <a:pt x="5783390" y="9874"/>
                    <a:pt x="5783390" y="22054"/>
                  </a:cubicBezTo>
                  <a:lnTo>
                    <a:pt x="5783390" y="2283599"/>
                  </a:lnTo>
                  <a:cubicBezTo>
                    <a:pt x="5783390" y="2289447"/>
                    <a:pt x="5781067" y="2295057"/>
                    <a:pt x="5776931" y="2299193"/>
                  </a:cubicBezTo>
                  <a:cubicBezTo>
                    <a:pt x="5772795" y="2303329"/>
                    <a:pt x="5767185" y="2305652"/>
                    <a:pt x="5761336" y="2305652"/>
                  </a:cubicBezTo>
                  <a:lnTo>
                    <a:pt x="22054" y="2305652"/>
                  </a:lnTo>
                  <a:cubicBezTo>
                    <a:pt x="16205" y="2305652"/>
                    <a:pt x="10595" y="2303329"/>
                    <a:pt x="6459" y="2299193"/>
                  </a:cubicBezTo>
                  <a:cubicBezTo>
                    <a:pt x="2324" y="2295057"/>
                    <a:pt x="0" y="2289447"/>
                    <a:pt x="0" y="2283599"/>
                  </a:cubicBezTo>
                  <a:lnTo>
                    <a:pt x="0" y="22054"/>
                  </a:lnTo>
                  <a:cubicBezTo>
                    <a:pt x="0" y="16205"/>
                    <a:pt x="2324" y="10595"/>
                    <a:pt x="6459" y="6459"/>
                  </a:cubicBezTo>
                  <a:cubicBezTo>
                    <a:pt x="10595" y="2324"/>
                    <a:pt x="16205" y="0"/>
                    <a:pt x="2205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61925"/>
              <a:ext cx="5783390" cy="24675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994601" y="2639967"/>
            <a:ext cx="2298799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Gatwick Bold"/>
              </a:rPr>
              <a:t>Tools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028700" y="3753977"/>
            <a:ext cx="3755336" cy="4011072"/>
            <a:chOff x="0" y="0"/>
            <a:chExt cx="5007115" cy="53480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5007115" cy="5348097"/>
              <a:chOff x="0" y="0"/>
              <a:chExt cx="1237357" cy="1321621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237358" cy="1321621"/>
              </a:xfrm>
              <a:custGeom>
                <a:avLst/>
                <a:gdLst/>
                <a:ahLst/>
                <a:cxnLst/>
                <a:rect r="r" b="b" t="t" l="l"/>
                <a:pathLst>
                  <a:path h="1321621" w="1237358">
                    <a:moveTo>
                      <a:pt x="20616" y="0"/>
                    </a:moveTo>
                    <a:lnTo>
                      <a:pt x="1216742" y="0"/>
                    </a:lnTo>
                    <a:cubicBezTo>
                      <a:pt x="1228128" y="0"/>
                      <a:pt x="1237358" y="9230"/>
                      <a:pt x="1237358" y="20616"/>
                    </a:cubicBezTo>
                    <a:lnTo>
                      <a:pt x="1237358" y="1301005"/>
                    </a:lnTo>
                    <a:cubicBezTo>
                      <a:pt x="1237358" y="1312391"/>
                      <a:pt x="1228128" y="1321621"/>
                      <a:pt x="1216742" y="1321621"/>
                    </a:cubicBezTo>
                    <a:lnTo>
                      <a:pt x="20616" y="1321621"/>
                    </a:lnTo>
                    <a:cubicBezTo>
                      <a:pt x="9230" y="1321621"/>
                      <a:pt x="0" y="1312391"/>
                      <a:pt x="0" y="1301005"/>
                    </a:cubicBezTo>
                    <a:lnTo>
                      <a:pt x="0" y="20616"/>
                    </a:lnTo>
                    <a:cubicBezTo>
                      <a:pt x="0" y="9230"/>
                      <a:pt x="9230" y="0"/>
                      <a:pt x="20616" y="0"/>
                    </a:cubicBezTo>
                    <a:close/>
                  </a:path>
                </a:pathLst>
              </a:custGeom>
              <a:solidFill>
                <a:srgbClr val="FFD6E3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66675"/>
                <a:ext cx="1237357" cy="138829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154124" y="346985"/>
              <a:ext cx="4698866" cy="45969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Canva Sans Bold"/>
                </a:rPr>
                <a:t>Canva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Open-source images and icons. 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Pros: Easy-to-use, free, customizable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Cons: Hard to integrate (had to convert to PNG, get rid of background, etc.)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256758" y="3753977"/>
            <a:ext cx="3524150" cy="2486276"/>
            <a:chOff x="0" y="0"/>
            <a:chExt cx="4698866" cy="3315035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4698866" cy="3315035"/>
              <a:chOff x="0" y="0"/>
              <a:chExt cx="1161183" cy="819211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161183" cy="819211"/>
              </a:xfrm>
              <a:custGeom>
                <a:avLst/>
                <a:gdLst/>
                <a:ahLst/>
                <a:cxnLst/>
                <a:rect r="r" b="b" t="t" l="l"/>
                <a:pathLst>
                  <a:path h="819211" w="1161183">
                    <a:moveTo>
                      <a:pt x="21968" y="0"/>
                    </a:moveTo>
                    <a:lnTo>
                      <a:pt x="1139215" y="0"/>
                    </a:lnTo>
                    <a:cubicBezTo>
                      <a:pt x="1145041" y="0"/>
                      <a:pt x="1150629" y="2314"/>
                      <a:pt x="1154749" y="6434"/>
                    </a:cubicBezTo>
                    <a:cubicBezTo>
                      <a:pt x="1158869" y="10554"/>
                      <a:pt x="1161183" y="16142"/>
                      <a:pt x="1161183" y="21968"/>
                    </a:cubicBezTo>
                    <a:lnTo>
                      <a:pt x="1161183" y="797243"/>
                    </a:lnTo>
                    <a:cubicBezTo>
                      <a:pt x="1161183" y="809375"/>
                      <a:pt x="1151348" y="819211"/>
                      <a:pt x="1139215" y="819211"/>
                    </a:cubicBezTo>
                    <a:lnTo>
                      <a:pt x="21968" y="819211"/>
                    </a:lnTo>
                    <a:cubicBezTo>
                      <a:pt x="9835" y="819211"/>
                      <a:pt x="0" y="809375"/>
                      <a:pt x="0" y="797243"/>
                    </a:cubicBezTo>
                    <a:lnTo>
                      <a:pt x="0" y="21968"/>
                    </a:lnTo>
                    <a:cubicBezTo>
                      <a:pt x="0" y="9835"/>
                      <a:pt x="9835" y="0"/>
                      <a:pt x="21968" y="0"/>
                    </a:cubicBezTo>
                    <a:close/>
                  </a:path>
                </a:pathLst>
              </a:custGeom>
              <a:solidFill>
                <a:srgbClr val="FFD6E3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66675"/>
                <a:ext cx="1161183" cy="88588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0" y="346650"/>
              <a:ext cx="4698866" cy="26157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Canva Sans Bold"/>
                </a:rPr>
                <a:t>Flaticon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Open-source icons.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Pros: Free, easy-to-use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Cons: Hard to customize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257158" y="3753977"/>
            <a:ext cx="3678274" cy="5215232"/>
            <a:chOff x="0" y="0"/>
            <a:chExt cx="4904365" cy="6953643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0"/>
              <a:ext cx="4904365" cy="6953643"/>
              <a:chOff x="0" y="0"/>
              <a:chExt cx="1211966" cy="1718383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211966" cy="1718383"/>
              </a:xfrm>
              <a:custGeom>
                <a:avLst/>
                <a:gdLst/>
                <a:ahLst/>
                <a:cxnLst/>
                <a:rect r="r" b="b" t="t" l="l"/>
                <a:pathLst>
                  <a:path h="1718383" w="1211966">
                    <a:moveTo>
                      <a:pt x="21048" y="0"/>
                    </a:moveTo>
                    <a:lnTo>
                      <a:pt x="1190918" y="0"/>
                    </a:lnTo>
                    <a:cubicBezTo>
                      <a:pt x="1202543" y="0"/>
                      <a:pt x="1211966" y="9423"/>
                      <a:pt x="1211966" y="21048"/>
                    </a:cubicBezTo>
                    <a:lnTo>
                      <a:pt x="1211966" y="1697336"/>
                    </a:lnTo>
                    <a:cubicBezTo>
                      <a:pt x="1211966" y="1702918"/>
                      <a:pt x="1209749" y="1708271"/>
                      <a:pt x="1205801" y="1712219"/>
                    </a:cubicBezTo>
                    <a:cubicBezTo>
                      <a:pt x="1201854" y="1716166"/>
                      <a:pt x="1196501" y="1718383"/>
                      <a:pt x="1190918" y="1718383"/>
                    </a:cubicBezTo>
                    <a:lnTo>
                      <a:pt x="21048" y="1718383"/>
                    </a:lnTo>
                    <a:cubicBezTo>
                      <a:pt x="15466" y="1718383"/>
                      <a:pt x="10112" y="1716166"/>
                      <a:pt x="6165" y="1712219"/>
                    </a:cubicBezTo>
                    <a:cubicBezTo>
                      <a:pt x="2218" y="1708271"/>
                      <a:pt x="0" y="1702918"/>
                      <a:pt x="0" y="1697336"/>
                    </a:cubicBezTo>
                    <a:lnTo>
                      <a:pt x="0" y="21048"/>
                    </a:lnTo>
                    <a:cubicBezTo>
                      <a:pt x="0" y="15466"/>
                      <a:pt x="2218" y="10112"/>
                      <a:pt x="6165" y="6165"/>
                    </a:cubicBezTo>
                    <a:cubicBezTo>
                      <a:pt x="10112" y="2218"/>
                      <a:pt x="15466" y="0"/>
                      <a:pt x="21048" y="0"/>
                    </a:cubicBezTo>
                    <a:close/>
                  </a:path>
                </a:pathLst>
              </a:custGeom>
              <a:solidFill>
                <a:srgbClr val="FFD6E3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66675"/>
                <a:ext cx="1211966" cy="17850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0" y="98430"/>
              <a:ext cx="4698866" cy="65781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Canva Sans Bold"/>
                </a:rPr>
                <a:t>iMessage Features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Used to book appointments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Pros: Almost universal understanding of chat interface based on user familiarity with iMessage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Cons: Open-endedness could confuse users; potentially excludes users more familiar with Android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411681" y="3753977"/>
            <a:ext cx="3703961" cy="4258704"/>
            <a:chOff x="0" y="0"/>
            <a:chExt cx="4938615" cy="5678272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0" y="0"/>
              <a:ext cx="4938615" cy="5678272"/>
              <a:chOff x="0" y="0"/>
              <a:chExt cx="1220430" cy="1403214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1220430" cy="1403214"/>
              </a:xfrm>
              <a:custGeom>
                <a:avLst/>
                <a:gdLst/>
                <a:ahLst/>
                <a:cxnLst/>
                <a:rect r="r" b="b" t="t" l="l"/>
                <a:pathLst>
                  <a:path h="1403214" w="1220430">
                    <a:moveTo>
                      <a:pt x="20902" y="0"/>
                    </a:moveTo>
                    <a:lnTo>
                      <a:pt x="1199528" y="0"/>
                    </a:lnTo>
                    <a:cubicBezTo>
                      <a:pt x="1211072" y="0"/>
                      <a:pt x="1220430" y="9358"/>
                      <a:pt x="1220430" y="20902"/>
                    </a:cubicBezTo>
                    <a:lnTo>
                      <a:pt x="1220430" y="1382312"/>
                    </a:lnTo>
                    <a:cubicBezTo>
                      <a:pt x="1220430" y="1393856"/>
                      <a:pt x="1211072" y="1403214"/>
                      <a:pt x="1199528" y="1403214"/>
                    </a:cubicBezTo>
                    <a:lnTo>
                      <a:pt x="20902" y="1403214"/>
                    </a:lnTo>
                    <a:cubicBezTo>
                      <a:pt x="9358" y="1403214"/>
                      <a:pt x="0" y="1393856"/>
                      <a:pt x="0" y="1382312"/>
                    </a:cubicBezTo>
                    <a:lnTo>
                      <a:pt x="0" y="20902"/>
                    </a:lnTo>
                    <a:cubicBezTo>
                      <a:pt x="0" y="9358"/>
                      <a:pt x="9358" y="0"/>
                      <a:pt x="20902" y="0"/>
                    </a:cubicBezTo>
                    <a:close/>
                  </a:path>
                </a:pathLst>
              </a:custGeom>
              <a:solidFill>
                <a:srgbClr val="FFD6E3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66675"/>
                <a:ext cx="1220430" cy="14698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26" id="26"/>
            <p:cNvSpPr txBox="true"/>
            <p:nvPr/>
          </p:nvSpPr>
          <p:spPr>
            <a:xfrm rot="0">
              <a:off x="0" y="159158"/>
              <a:ext cx="4698866" cy="50922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Canva Sans Bold"/>
                </a:rPr>
                <a:t>App Icons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Outlook, Google Calendar, and Apple Calendar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Pros: User understanding of icons based on familiarity</a:t>
              </a:r>
            </a:p>
            <a:p>
              <a:pPr marL="453390" indent="-226695" lvl="1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</a:rPr>
                <a:t>Cons: Potential exclusion of non-digital calendar users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50331" y="686127"/>
            <a:ext cx="14577360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Prototype Implementation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2050331" y="2257752"/>
            <a:ext cx="14187338" cy="7275342"/>
            <a:chOff x="0" y="0"/>
            <a:chExt cx="4674631" cy="23971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674631" cy="2397175"/>
            </a:xfrm>
            <a:custGeom>
              <a:avLst/>
              <a:gdLst/>
              <a:ahLst/>
              <a:cxnLst/>
              <a:rect r="r" b="b" t="t" l="l"/>
              <a:pathLst>
                <a:path h="2397175" w="4674631">
                  <a:moveTo>
                    <a:pt x="27285" y="0"/>
                  </a:moveTo>
                  <a:lnTo>
                    <a:pt x="4647346" y="0"/>
                  </a:lnTo>
                  <a:cubicBezTo>
                    <a:pt x="4662415" y="0"/>
                    <a:pt x="4674631" y="12216"/>
                    <a:pt x="4674631" y="27285"/>
                  </a:cubicBezTo>
                  <a:lnTo>
                    <a:pt x="4674631" y="2369891"/>
                  </a:lnTo>
                  <a:cubicBezTo>
                    <a:pt x="4674631" y="2377127"/>
                    <a:pt x="4671756" y="2384067"/>
                    <a:pt x="4666639" y="2389184"/>
                  </a:cubicBezTo>
                  <a:cubicBezTo>
                    <a:pt x="4661522" y="2394301"/>
                    <a:pt x="4654582" y="2397175"/>
                    <a:pt x="4647346" y="2397175"/>
                  </a:cubicBezTo>
                  <a:lnTo>
                    <a:pt x="27285" y="2397175"/>
                  </a:lnTo>
                  <a:cubicBezTo>
                    <a:pt x="12216" y="2397175"/>
                    <a:pt x="0" y="2384959"/>
                    <a:pt x="0" y="2369891"/>
                  </a:cubicBezTo>
                  <a:lnTo>
                    <a:pt x="0" y="27285"/>
                  </a:lnTo>
                  <a:cubicBezTo>
                    <a:pt x="0" y="12216"/>
                    <a:pt x="12216" y="0"/>
                    <a:pt x="2728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61925"/>
              <a:ext cx="4674631" cy="255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297136" y="3881967"/>
            <a:ext cx="3524150" cy="2152340"/>
            <a:chOff x="0" y="0"/>
            <a:chExt cx="1161183" cy="70918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61183" cy="709181"/>
            </a:xfrm>
            <a:custGeom>
              <a:avLst/>
              <a:gdLst/>
              <a:ahLst/>
              <a:cxnLst/>
              <a:rect r="r" b="b" t="t" l="l"/>
              <a:pathLst>
                <a:path h="709181" w="1161183">
                  <a:moveTo>
                    <a:pt x="21968" y="0"/>
                  </a:moveTo>
                  <a:lnTo>
                    <a:pt x="1139215" y="0"/>
                  </a:lnTo>
                  <a:cubicBezTo>
                    <a:pt x="1145041" y="0"/>
                    <a:pt x="1150629" y="2314"/>
                    <a:pt x="1154749" y="6434"/>
                  </a:cubicBezTo>
                  <a:cubicBezTo>
                    <a:pt x="1158869" y="10554"/>
                    <a:pt x="1161183" y="16142"/>
                    <a:pt x="1161183" y="21968"/>
                  </a:cubicBezTo>
                  <a:lnTo>
                    <a:pt x="1161183" y="687213"/>
                  </a:lnTo>
                  <a:cubicBezTo>
                    <a:pt x="1161183" y="699346"/>
                    <a:pt x="1151348" y="709181"/>
                    <a:pt x="1139215" y="709181"/>
                  </a:cubicBezTo>
                  <a:lnTo>
                    <a:pt x="21968" y="709181"/>
                  </a:lnTo>
                  <a:cubicBezTo>
                    <a:pt x="9835" y="709181"/>
                    <a:pt x="0" y="699346"/>
                    <a:pt x="0" y="687213"/>
                  </a:cubicBezTo>
                  <a:lnTo>
                    <a:pt x="0" y="21968"/>
                  </a:lnTo>
                  <a:cubicBezTo>
                    <a:pt x="0" y="9835"/>
                    <a:pt x="9835" y="0"/>
                    <a:pt x="21968" y="0"/>
                  </a:cubicBezTo>
                  <a:close/>
                </a:path>
              </a:pathLst>
            </a:custGeom>
            <a:solidFill>
              <a:srgbClr val="FFD6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1161183" cy="775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00000"/>
                  </a:solidFill>
                  <a:latin typeface="Gatwick"/>
                </a:rPr>
                <a:t>Users cannot truly customize preferences for sake of simplicity in minimizing screens.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297136" y="6816870"/>
            <a:ext cx="3524150" cy="2152340"/>
            <a:chOff x="0" y="0"/>
            <a:chExt cx="1161183" cy="70918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61183" cy="709181"/>
            </a:xfrm>
            <a:custGeom>
              <a:avLst/>
              <a:gdLst/>
              <a:ahLst/>
              <a:cxnLst/>
              <a:rect r="r" b="b" t="t" l="l"/>
              <a:pathLst>
                <a:path h="709181" w="1161183">
                  <a:moveTo>
                    <a:pt x="21968" y="0"/>
                  </a:moveTo>
                  <a:lnTo>
                    <a:pt x="1139215" y="0"/>
                  </a:lnTo>
                  <a:cubicBezTo>
                    <a:pt x="1145041" y="0"/>
                    <a:pt x="1150629" y="2314"/>
                    <a:pt x="1154749" y="6434"/>
                  </a:cubicBezTo>
                  <a:cubicBezTo>
                    <a:pt x="1158869" y="10554"/>
                    <a:pt x="1161183" y="16142"/>
                    <a:pt x="1161183" y="21968"/>
                  </a:cubicBezTo>
                  <a:lnTo>
                    <a:pt x="1161183" y="687213"/>
                  </a:lnTo>
                  <a:cubicBezTo>
                    <a:pt x="1161183" y="699346"/>
                    <a:pt x="1151348" y="709181"/>
                    <a:pt x="1139215" y="709181"/>
                  </a:cubicBezTo>
                  <a:lnTo>
                    <a:pt x="21968" y="709181"/>
                  </a:lnTo>
                  <a:cubicBezTo>
                    <a:pt x="9835" y="709181"/>
                    <a:pt x="0" y="699346"/>
                    <a:pt x="0" y="687213"/>
                  </a:cubicBezTo>
                  <a:lnTo>
                    <a:pt x="0" y="21968"/>
                  </a:lnTo>
                  <a:cubicBezTo>
                    <a:pt x="0" y="9835"/>
                    <a:pt x="9835" y="0"/>
                    <a:pt x="21968" y="0"/>
                  </a:cubicBezTo>
                  <a:close/>
                </a:path>
              </a:pathLst>
            </a:custGeom>
            <a:solidFill>
              <a:srgbClr val="FFD6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1161183" cy="775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00000"/>
                  </a:solidFill>
                  <a:latin typeface="Gatwick"/>
                </a:rPr>
                <a:t>Could not include all the preferences and customizations when creating a profile due to simplicity.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381925" y="3881967"/>
            <a:ext cx="3524150" cy="2152340"/>
            <a:chOff x="0" y="0"/>
            <a:chExt cx="1161183" cy="70918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61183" cy="709181"/>
            </a:xfrm>
            <a:custGeom>
              <a:avLst/>
              <a:gdLst/>
              <a:ahLst/>
              <a:cxnLst/>
              <a:rect r="r" b="b" t="t" l="l"/>
              <a:pathLst>
                <a:path h="709181" w="1161183">
                  <a:moveTo>
                    <a:pt x="21968" y="0"/>
                  </a:moveTo>
                  <a:lnTo>
                    <a:pt x="1139215" y="0"/>
                  </a:lnTo>
                  <a:cubicBezTo>
                    <a:pt x="1145041" y="0"/>
                    <a:pt x="1150629" y="2314"/>
                    <a:pt x="1154749" y="6434"/>
                  </a:cubicBezTo>
                  <a:cubicBezTo>
                    <a:pt x="1158869" y="10554"/>
                    <a:pt x="1161183" y="16142"/>
                    <a:pt x="1161183" y="21968"/>
                  </a:cubicBezTo>
                  <a:lnTo>
                    <a:pt x="1161183" y="687213"/>
                  </a:lnTo>
                  <a:cubicBezTo>
                    <a:pt x="1161183" y="699346"/>
                    <a:pt x="1151348" y="709181"/>
                    <a:pt x="1139215" y="709181"/>
                  </a:cubicBezTo>
                  <a:lnTo>
                    <a:pt x="21968" y="709181"/>
                  </a:lnTo>
                  <a:cubicBezTo>
                    <a:pt x="9835" y="709181"/>
                    <a:pt x="0" y="699346"/>
                    <a:pt x="0" y="687213"/>
                  </a:cubicBezTo>
                  <a:lnTo>
                    <a:pt x="0" y="21968"/>
                  </a:lnTo>
                  <a:cubicBezTo>
                    <a:pt x="0" y="9835"/>
                    <a:pt x="9835" y="0"/>
                    <a:pt x="21968" y="0"/>
                  </a:cubicBezTo>
                  <a:close/>
                </a:path>
              </a:pathLst>
            </a:custGeom>
            <a:solidFill>
              <a:srgbClr val="FFD6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1161183" cy="775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00000"/>
                  </a:solidFill>
                  <a:latin typeface="Gatwick"/>
                </a:rPr>
                <a:t>Users cannot truly calibrate calendars and receive tailored appointment suggestions as it is a prototype.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381925" y="6816870"/>
            <a:ext cx="3524150" cy="2152340"/>
            <a:chOff x="0" y="0"/>
            <a:chExt cx="1161183" cy="70918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61183" cy="709181"/>
            </a:xfrm>
            <a:custGeom>
              <a:avLst/>
              <a:gdLst/>
              <a:ahLst/>
              <a:cxnLst/>
              <a:rect r="r" b="b" t="t" l="l"/>
              <a:pathLst>
                <a:path h="709181" w="1161183">
                  <a:moveTo>
                    <a:pt x="21968" y="0"/>
                  </a:moveTo>
                  <a:lnTo>
                    <a:pt x="1139215" y="0"/>
                  </a:lnTo>
                  <a:cubicBezTo>
                    <a:pt x="1145041" y="0"/>
                    <a:pt x="1150629" y="2314"/>
                    <a:pt x="1154749" y="6434"/>
                  </a:cubicBezTo>
                  <a:cubicBezTo>
                    <a:pt x="1158869" y="10554"/>
                    <a:pt x="1161183" y="16142"/>
                    <a:pt x="1161183" y="21968"/>
                  </a:cubicBezTo>
                  <a:lnTo>
                    <a:pt x="1161183" y="687213"/>
                  </a:lnTo>
                  <a:cubicBezTo>
                    <a:pt x="1161183" y="699346"/>
                    <a:pt x="1151348" y="709181"/>
                    <a:pt x="1139215" y="709181"/>
                  </a:cubicBezTo>
                  <a:lnTo>
                    <a:pt x="21968" y="709181"/>
                  </a:lnTo>
                  <a:cubicBezTo>
                    <a:pt x="9835" y="709181"/>
                    <a:pt x="0" y="699346"/>
                    <a:pt x="0" y="687213"/>
                  </a:cubicBezTo>
                  <a:lnTo>
                    <a:pt x="0" y="21968"/>
                  </a:lnTo>
                  <a:cubicBezTo>
                    <a:pt x="0" y="9835"/>
                    <a:pt x="9835" y="0"/>
                    <a:pt x="21968" y="0"/>
                  </a:cubicBezTo>
                  <a:close/>
                </a:path>
              </a:pathLst>
            </a:custGeom>
            <a:solidFill>
              <a:srgbClr val="FFD6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1161183" cy="775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00000"/>
                  </a:solidFill>
                  <a:latin typeface="Gatwick"/>
                </a:rPr>
                <a:t>Users cannot edit their profile or appointments for simplicity sake.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1466715" y="3881967"/>
            <a:ext cx="3524150" cy="2152340"/>
            <a:chOff x="0" y="0"/>
            <a:chExt cx="1161183" cy="70918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61183" cy="709181"/>
            </a:xfrm>
            <a:custGeom>
              <a:avLst/>
              <a:gdLst/>
              <a:ahLst/>
              <a:cxnLst/>
              <a:rect r="r" b="b" t="t" l="l"/>
              <a:pathLst>
                <a:path h="709181" w="1161183">
                  <a:moveTo>
                    <a:pt x="21968" y="0"/>
                  </a:moveTo>
                  <a:lnTo>
                    <a:pt x="1139215" y="0"/>
                  </a:lnTo>
                  <a:cubicBezTo>
                    <a:pt x="1145041" y="0"/>
                    <a:pt x="1150629" y="2314"/>
                    <a:pt x="1154749" y="6434"/>
                  </a:cubicBezTo>
                  <a:cubicBezTo>
                    <a:pt x="1158869" y="10554"/>
                    <a:pt x="1161183" y="16142"/>
                    <a:pt x="1161183" y="21968"/>
                  </a:cubicBezTo>
                  <a:lnTo>
                    <a:pt x="1161183" y="687213"/>
                  </a:lnTo>
                  <a:cubicBezTo>
                    <a:pt x="1161183" y="699346"/>
                    <a:pt x="1151348" y="709181"/>
                    <a:pt x="1139215" y="709181"/>
                  </a:cubicBezTo>
                  <a:lnTo>
                    <a:pt x="21968" y="709181"/>
                  </a:lnTo>
                  <a:cubicBezTo>
                    <a:pt x="9835" y="709181"/>
                    <a:pt x="0" y="699346"/>
                    <a:pt x="0" y="687213"/>
                  </a:cubicBezTo>
                  <a:lnTo>
                    <a:pt x="0" y="21968"/>
                  </a:lnTo>
                  <a:cubicBezTo>
                    <a:pt x="0" y="9835"/>
                    <a:pt x="9835" y="0"/>
                    <a:pt x="21968" y="0"/>
                  </a:cubicBezTo>
                  <a:close/>
                </a:path>
              </a:pathLst>
            </a:custGeom>
            <a:solidFill>
              <a:srgbClr val="FFD6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66675"/>
              <a:ext cx="1161183" cy="775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00000"/>
                  </a:solidFill>
                  <a:latin typeface="Gatwick"/>
                </a:rPr>
                <a:t>Users aren’t able to actually receive notifications for follow-up appointments as it is a prototype.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466715" y="6816870"/>
            <a:ext cx="3524150" cy="2152340"/>
            <a:chOff x="0" y="0"/>
            <a:chExt cx="1161183" cy="70918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161183" cy="709181"/>
            </a:xfrm>
            <a:custGeom>
              <a:avLst/>
              <a:gdLst/>
              <a:ahLst/>
              <a:cxnLst/>
              <a:rect r="r" b="b" t="t" l="l"/>
              <a:pathLst>
                <a:path h="709181" w="1161183">
                  <a:moveTo>
                    <a:pt x="21968" y="0"/>
                  </a:moveTo>
                  <a:lnTo>
                    <a:pt x="1139215" y="0"/>
                  </a:lnTo>
                  <a:cubicBezTo>
                    <a:pt x="1145041" y="0"/>
                    <a:pt x="1150629" y="2314"/>
                    <a:pt x="1154749" y="6434"/>
                  </a:cubicBezTo>
                  <a:cubicBezTo>
                    <a:pt x="1158869" y="10554"/>
                    <a:pt x="1161183" y="16142"/>
                    <a:pt x="1161183" y="21968"/>
                  </a:cubicBezTo>
                  <a:lnTo>
                    <a:pt x="1161183" y="687213"/>
                  </a:lnTo>
                  <a:cubicBezTo>
                    <a:pt x="1161183" y="699346"/>
                    <a:pt x="1151348" y="709181"/>
                    <a:pt x="1139215" y="709181"/>
                  </a:cubicBezTo>
                  <a:lnTo>
                    <a:pt x="21968" y="709181"/>
                  </a:lnTo>
                  <a:cubicBezTo>
                    <a:pt x="9835" y="709181"/>
                    <a:pt x="0" y="699346"/>
                    <a:pt x="0" y="687213"/>
                  </a:cubicBezTo>
                  <a:lnTo>
                    <a:pt x="0" y="21968"/>
                  </a:lnTo>
                  <a:cubicBezTo>
                    <a:pt x="0" y="9835"/>
                    <a:pt x="9835" y="0"/>
                    <a:pt x="21968" y="0"/>
                  </a:cubicBezTo>
                  <a:close/>
                </a:path>
              </a:pathLst>
            </a:custGeom>
            <a:solidFill>
              <a:srgbClr val="FFD6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66675"/>
              <a:ext cx="1161183" cy="775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00000"/>
                  </a:solidFill>
                  <a:latin typeface="Gatwick"/>
                </a:rPr>
                <a:t>Couldn’t actually recommend doctors based on preferences/location for simplicity and because it’s still a prototype.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7338622" y="2691342"/>
            <a:ext cx="4019852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Gatwick Bold"/>
              </a:rPr>
              <a:t>Limitations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330536" y="727202"/>
            <a:ext cx="14577360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Prototype Implementation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933787" y="2260727"/>
            <a:ext cx="14829522" cy="6997573"/>
            <a:chOff x="0" y="0"/>
            <a:chExt cx="4886226" cy="230565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86226" cy="2305652"/>
            </a:xfrm>
            <a:custGeom>
              <a:avLst/>
              <a:gdLst/>
              <a:ahLst/>
              <a:cxnLst/>
              <a:rect r="r" b="b" t="t" l="l"/>
              <a:pathLst>
                <a:path h="2305652" w="4886226">
                  <a:moveTo>
                    <a:pt x="26103" y="0"/>
                  </a:moveTo>
                  <a:lnTo>
                    <a:pt x="4860123" y="0"/>
                  </a:lnTo>
                  <a:cubicBezTo>
                    <a:pt x="4867046" y="0"/>
                    <a:pt x="4873685" y="2750"/>
                    <a:pt x="4878581" y="7645"/>
                  </a:cubicBezTo>
                  <a:cubicBezTo>
                    <a:pt x="4883476" y="12541"/>
                    <a:pt x="4886226" y="19180"/>
                    <a:pt x="4886226" y="26103"/>
                  </a:cubicBezTo>
                  <a:lnTo>
                    <a:pt x="4886226" y="2279549"/>
                  </a:lnTo>
                  <a:cubicBezTo>
                    <a:pt x="4886226" y="2286472"/>
                    <a:pt x="4883476" y="2293112"/>
                    <a:pt x="4878581" y="2298007"/>
                  </a:cubicBezTo>
                  <a:cubicBezTo>
                    <a:pt x="4873685" y="2302902"/>
                    <a:pt x="4867046" y="2305652"/>
                    <a:pt x="4860123" y="2305652"/>
                  </a:cubicBezTo>
                  <a:lnTo>
                    <a:pt x="26103" y="2305652"/>
                  </a:lnTo>
                  <a:cubicBezTo>
                    <a:pt x="11687" y="2305652"/>
                    <a:pt x="0" y="2293966"/>
                    <a:pt x="0" y="2279549"/>
                  </a:cubicBezTo>
                  <a:lnTo>
                    <a:pt x="0" y="26103"/>
                  </a:lnTo>
                  <a:cubicBezTo>
                    <a:pt x="0" y="19180"/>
                    <a:pt x="2750" y="12541"/>
                    <a:pt x="7645" y="7645"/>
                  </a:cubicBezTo>
                  <a:cubicBezTo>
                    <a:pt x="12541" y="2750"/>
                    <a:pt x="19180" y="0"/>
                    <a:pt x="26103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61925"/>
              <a:ext cx="4886226" cy="24675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894708" y="3065632"/>
            <a:ext cx="12907681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Gatwick Bold"/>
              </a:rPr>
              <a:t>Hard-Coded Features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220395" y="4152096"/>
            <a:ext cx="12797642" cy="4180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Instead of </a:t>
            </a:r>
            <a:r>
              <a:rPr lang="en-US" sz="3399">
                <a:solidFill>
                  <a:srgbClr val="000000"/>
                </a:solidFill>
                <a:latin typeface="Canva Sans Bold"/>
              </a:rPr>
              <a:t>accessing user location</a:t>
            </a:r>
            <a:r>
              <a:rPr lang="en-US" sz="3399">
                <a:solidFill>
                  <a:srgbClr val="000000"/>
                </a:solidFill>
                <a:latin typeface="Canva Sans"/>
              </a:rPr>
              <a:t>, a</a:t>
            </a:r>
            <a:r>
              <a:rPr lang="en-US" sz="3399">
                <a:solidFill>
                  <a:srgbClr val="000000"/>
                </a:solidFill>
                <a:latin typeface="Canva Sans Bold"/>
              </a:rPr>
              <a:t> real doctor database,</a:t>
            </a:r>
            <a:r>
              <a:rPr lang="en-US" sz="3399">
                <a:solidFill>
                  <a:srgbClr val="000000"/>
                </a:solidFill>
                <a:latin typeface="Canva Sans"/>
              </a:rPr>
              <a:t> and the</a:t>
            </a:r>
            <a:r>
              <a:rPr lang="en-US" sz="3399">
                <a:solidFill>
                  <a:srgbClr val="000000"/>
                </a:solidFill>
                <a:latin typeface="Canva Sans Bold"/>
              </a:rPr>
              <a:t> inputted user’s health insurance information</a:t>
            </a:r>
            <a:r>
              <a:rPr lang="en-US" sz="3399">
                <a:solidFill>
                  <a:srgbClr val="000000"/>
                </a:solidFill>
                <a:latin typeface="Canva Sans"/>
              </a:rPr>
              <a:t>, we hard-coded these features. We also hard-coded the </a:t>
            </a:r>
            <a:r>
              <a:rPr lang="en-US" sz="3399">
                <a:solidFill>
                  <a:srgbClr val="000000"/>
                </a:solidFill>
                <a:latin typeface="Canva Sans Bold"/>
              </a:rPr>
              <a:t>user’s responses </a:t>
            </a:r>
            <a:r>
              <a:rPr lang="en-US" sz="3399">
                <a:solidFill>
                  <a:srgbClr val="000000"/>
                </a:solidFill>
                <a:latin typeface="Canva Sans"/>
              </a:rPr>
              <a:t>in the chat interface for booking an appointment and the </a:t>
            </a:r>
            <a:r>
              <a:rPr lang="en-US" sz="3399">
                <a:solidFill>
                  <a:srgbClr val="000000"/>
                </a:solidFill>
                <a:latin typeface="Canva Sans Bold"/>
              </a:rPr>
              <a:t>selection of the appointment and doctor</a:t>
            </a:r>
            <a:r>
              <a:rPr lang="en-US" sz="3399">
                <a:solidFill>
                  <a:srgbClr val="000000"/>
                </a:solidFill>
                <a:latin typeface="Canva Sans"/>
              </a:rPr>
              <a:t> in the booking/reschedule process for the sake of simplicity in our medium-fidelity prototype.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85949" y="717000"/>
            <a:ext cx="14577360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Gatwick Bold"/>
              </a:rPr>
              <a:t>Prototype Implementation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933787" y="2260727"/>
            <a:ext cx="14829522" cy="7665444"/>
            <a:chOff x="0" y="0"/>
            <a:chExt cx="4886226" cy="252571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86226" cy="2525711"/>
            </a:xfrm>
            <a:custGeom>
              <a:avLst/>
              <a:gdLst/>
              <a:ahLst/>
              <a:cxnLst/>
              <a:rect r="r" b="b" t="t" l="l"/>
              <a:pathLst>
                <a:path h="2525711" w="4886226">
                  <a:moveTo>
                    <a:pt x="26103" y="0"/>
                  </a:moveTo>
                  <a:lnTo>
                    <a:pt x="4860123" y="0"/>
                  </a:lnTo>
                  <a:cubicBezTo>
                    <a:pt x="4867046" y="0"/>
                    <a:pt x="4873685" y="2750"/>
                    <a:pt x="4878581" y="7645"/>
                  </a:cubicBezTo>
                  <a:cubicBezTo>
                    <a:pt x="4883476" y="12541"/>
                    <a:pt x="4886226" y="19180"/>
                    <a:pt x="4886226" y="26103"/>
                  </a:cubicBezTo>
                  <a:lnTo>
                    <a:pt x="4886226" y="2499608"/>
                  </a:lnTo>
                  <a:cubicBezTo>
                    <a:pt x="4886226" y="2506531"/>
                    <a:pt x="4883476" y="2513171"/>
                    <a:pt x="4878581" y="2518066"/>
                  </a:cubicBezTo>
                  <a:cubicBezTo>
                    <a:pt x="4873685" y="2522961"/>
                    <a:pt x="4867046" y="2525711"/>
                    <a:pt x="4860123" y="2525711"/>
                  </a:cubicBezTo>
                  <a:lnTo>
                    <a:pt x="26103" y="2525711"/>
                  </a:lnTo>
                  <a:cubicBezTo>
                    <a:pt x="11687" y="2525711"/>
                    <a:pt x="0" y="2514025"/>
                    <a:pt x="0" y="2499608"/>
                  </a:cubicBezTo>
                  <a:lnTo>
                    <a:pt x="0" y="26103"/>
                  </a:lnTo>
                  <a:cubicBezTo>
                    <a:pt x="0" y="19180"/>
                    <a:pt x="2750" y="12541"/>
                    <a:pt x="7645" y="7645"/>
                  </a:cubicBezTo>
                  <a:cubicBezTo>
                    <a:pt x="12541" y="2750"/>
                    <a:pt x="19180" y="0"/>
                    <a:pt x="26103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61925"/>
              <a:ext cx="4886226" cy="26876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7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894708" y="2717030"/>
            <a:ext cx="12907681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Gatwick Bold"/>
              </a:rPr>
              <a:t>Wizard-of-Oz Features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894708" y="3567341"/>
            <a:ext cx="12907681" cy="598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The Wizard-of-Oz technique is implemented in key areas of our med-fi prototype that are currently </a:t>
            </a:r>
            <a:r>
              <a:rPr lang="en-US" sz="3399">
                <a:solidFill>
                  <a:srgbClr val="000000"/>
                </a:solidFill>
                <a:latin typeface="Canva Sans Bold"/>
              </a:rPr>
              <a:t>not possible to implement.</a:t>
            </a:r>
            <a:r>
              <a:rPr lang="en-US" sz="3399">
                <a:solidFill>
                  <a:srgbClr val="000000"/>
                </a:solidFill>
                <a:latin typeface="Canva Sans"/>
              </a:rPr>
              <a:t> This includes the </a:t>
            </a:r>
            <a:r>
              <a:rPr lang="en-US" sz="3399">
                <a:solidFill>
                  <a:srgbClr val="000000"/>
                </a:solidFill>
                <a:latin typeface="Canva Sans Bold"/>
              </a:rPr>
              <a:t>chat responses</a:t>
            </a:r>
            <a:r>
              <a:rPr lang="en-US" sz="3399">
                <a:solidFill>
                  <a:srgbClr val="000000"/>
                </a:solidFill>
                <a:latin typeface="Canva Sans"/>
              </a:rPr>
              <a:t> to the user’s chats in the chat interface for booking an appointment and </a:t>
            </a:r>
            <a:r>
              <a:rPr lang="en-US" sz="3399">
                <a:solidFill>
                  <a:srgbClr val="000000"/>
                </a:solidFill>
                <a:latin typeface="Canva Sans Bold"/>
              </a:rPr>
              <a:t>generating top choices</a:t>
            </a:r>
            <a:r>
              <a:rPr lang="en-US" sz="3399">
                <a:solidFill>
                  <a:srgbClr val="000000"/>
                </a:solidFill>
                <a:latin typeface="Canva Sans"/>
              </a:rPr>
              <a:t> for doctors based on preferences when booking an appointment. Since these are based on user input/preferences, which are currently hard-coded, we cannot generate these currently; in the future, we plan on utilizing</a:t>
            </a:r>
            <a:r>
              <a:rPr lang="en-US" sz="3399">
                <a:solidFill>
                  <a:srgbClr val="000000"/>
                </a:solidFill>
                <a:latin typeface="Canva Sans Bold"/>
              </a:rPr>
              <a:t> Chat-GPT and an algorithm</a:t>
            </a:r>
            <a:r>
              <a:rPr lang="en-US" sz="3399">
                <a:solidFill>
                  <a:srgbClr val="000000"/>
                </a:solidFill>
                <a:latin typeface="Canva Sans"/>
              </a:rPr>
              <a:t> for choosing the best doctors for the chat and top doctors screens. 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462760" y="5511533"/>
            <a:ext cx="936248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u="sng">
                <a:solidFill>
                  <a:srgbClr val="000000"/>
                </a:solidFill>
                <a:latin typeface="Canva Sans"/>
                <a:hlinkClick r:id="rId2" tooltip="https://www.figma.com/file/4NRUagnExrsSEpfevDS6Ss/cs147-med-fi-revised?type=design&amp;node-id=0%253A1&amp;mode=design&amp;t=txE14q5bgMe2qo58-1"/>
              </a:rPr>
              <a:t>Figma Prototype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616712" y="3104148"/>
            <a:ext cx="9054576" cy="1685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80"/>
              </a:lnSpc>
            </a:pPr>
            <a:r>
              <a:rPr lang="en-US" sz="10400">
                <a:solidFill>
                  <a:srgbClr val="000000"/>
                </a:solidFill>
                <a:latin typeface="Gatwick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DAFzFAM8aP4</dc:identifier>
  <dcterms:modified xsi:type="dcterms:W3CDTF">2011-08-01T06:04:30Z</dcterms:modified>
  <cp:revision>1</cp:revision>
  <dc:title>A6 CS147</dc:title>
</cp:coreProperties>
</file>